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0"/>
  </p:notesMasterIdLst>
  <p:sldIdLst>
    <p:sldId id="266" r:id="rId5"/>
    <p:sldId id="263" r:id="rId6"/>
    <p:sldId id="264" r:id="rId7"/>
    <p:sldId id="265" r:id="rId8"/>
    <p:sldId id="267" r:id="rId9"/>
    <p:sldId id="268" r:id="rId10"/>
    <p:sldId id="269" r:id="rId11"/>
    <p:sldId id="260" r:id="rId12"/>
    <p:sldId id="261" r:id="rId13"/>
    <p:sldId id="262" r:id="rId14"/>
    <p:sldId id="270" r:id="rId15"/>
    <p:sldId id="271" r:id="rId16"/>
    <p:sldId id="272" r:id="rId17"/>
    <p:sldId id="273" r:id="rId18"/>
    <p:sldId id="274" r:id="rId19"/>
    <p:sldId id="275" r:id="rId20"/>
    <p:sldId id="276" r:id="rId21"/>
    <p:sldId id="281" r:id="rId22"/>
    <p:sldId id="282" r:id="rId23"/>
    <p:sldId id="283" r:id="rId24"/>
    <p:sldId id="256" r:id="rId25"/>
    <p:sldId id="257" r:id="rId26"/>
    <p:sldId id="258" r:id="rId27"/>
    <p:sldId id="279" r:id="rId28"/>
    <p:sldId id="25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4" d="100"/>
          <a:sy n="54" d="100"/>
        </p:scale>
        <p:origin x="-1614" y="-6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4FA7D0-8C12-4876-A95B-06AC07A4CEF0}" type="datetimeFigureOut">
              <a:rPr lang="en-US" smtClean="0"/>
              <a:t>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19DC1F-CB98-4575-AE25-C9734625DCA9}" type="slidenum">
              <a:rPr lang="en-US" smtClean="0"/>
              <a:t>‹#›</a:t>
            </a:fld>
            <a:endParaRPr lang="en-US"/>
          </a:p>
        </p:txBody>
      </p:sp>
    </p:spTree>
    <p:extLst>
      <p:ext uri="{BB962C8B-B14F-4D97-AF65-F5344CB8AC3E}">
        <p14:creationId xmlns:p14="http://schemas.microsoft.com/office/powerpoint/2010/main" val="110849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page</a:t>
            </a:r>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1</a:t>
            </a:fld>
            <a:endParaRPr lang="en-US"/>
          </a:p>
        </p:txBody>
      </p:sp>
    </p:spTree>
    <p:extLst>
      <p:ext uri="{BB962C8B-B14F-4D97-AF65-F5344CB8AC3E}">
        <p14:creationId xmlns:p14="http://schemas.microsoft.com/office/powerpoint/2010/main" val="3977695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Chapters 3 and 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10</a:t>
            </a:fld>
            <a:endParaRPr lang="en-US"/>
          </a:p>
        </p:txBody>
      </p:sp>
    </p:spTree>
    <p:extLst>
      <p:ext uri="{BB962C8B-B14F-4D97-AF65-F5344CB8AC3E}">
        <p14:creationId xmlns:p14="http://schemas.microsoft.com/office/powerpoint/2010/main" val="3096618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Chapters 5 and 6</a:t>
            </a:r>
          </a:p>
        </p:txBody>
      </p:sp>
      <p:sp>
        <p:nvSpPr>
          <p:cNvPr id="4" name="Slide Number Placeholder 3"/>
          <p:cNvSpPr>
            <a:spLocks noGrp="1"/>
          </p:cNvSpPr>
          <p:nvPr>
            <p:ph type="sldNum" sz="quarter" idx="10"/>
          </p:nvPr>
        </p:nvSpPr>
        <p:spPr/>
        <p:txBody>
          <a:bodyPr/>
          <a:lstStyle/>
          <a:p>
            <a:fld id="{8819DC1F-CB98-4575-AE25-C9734625DCA9}" type="slidenum">
              <a:rPr lang="en-US" smtClean="0"/>
              <a:t>11</a:t>
            </a:fld>
            <a:endParaRPr lang="en-US"/>
          </a:p>
        </p:txBody>
      </p:sp>
    </p:spTree>
    <p:extLst>
      <p:ext uri="{BB962C8B-B14F-4D97-AF65-F5344CB8AC3E}">
        <p14:creationId xmlns:p14="http://schemas.microsoft.com/office/powerpoint/2010/main" val="311196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Chapters 5 and 6</a:t>
            </a:r>
          </a:p>
          <a:p>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12</a:t>
            </a:fld>
            <a:endParaRPr lang="en-US"/>
          </a:p>
        </p:txBody>
      </p:sp>
    </p:spTree>
    <p:extLst>
      <p:ext uri="{BB962C8B-B14F-4D97-AF65-F5344CB8AC3E}">
        <p14:creationId xmlns:p14="http://schemas.microsoft.com/office/powerpoint/2010/main" val="1598581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Chapters 5 and 6</a:t>
            </a:r>
          </a:p>
          <a:p>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13</a:t>
            </a:fld>
            <a:endParaRPr lang="en-US"/>
          </a:p>
        </p:txBody>
      </p:sp>
    </p:spTree>
    <p:extLst>
      <p:ext uri="{BB962C8B-B14F-4D97-AF65-F5344CB8AC3E}">
        <p14:creationId xmlns:p14="http://schemas.microsoft.com/office/powerpoint/2010/main" val="710801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Chapters 5 and 6</a:t>
            </a:r>
          </a:p>
          <a:p>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14</a:t>
            </a:fld>
            <a:endParaRPr lang="en-US"/>
          </a:p>
        </p:txBody>
      </p:sp>
    </p:spTree>
    <p:extLst>
      <p:ext uri="{BB962C8B-B14F-4D97-AF65-F5344CB8AC3E}">
        <p14:creationId xmlns:p14="http://schemas.microsoft.com/office/powerpoint/2010/main" val="2455364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Chapters 7 and 8</a:t>
            </a:r>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15</a:t>
            </a:fld>
            <a:endParaRPr lang="en-US"/>
          </a:p>
        </p:txBody>
      </p:sp>
    </p:spTree>
    <p:extLst>
      <p:ext uri="{BB962C8B-B14F-4D97-AF65-F5344CB8AC3E}">
        <p14:creationId xmlns:p14="http://schemas.microsoft.com/office/powerpoint/2010/main" val="905293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Chapters 7 and 8</a:t>
            </a:r>
          </a:p>
          <a:p>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16</a:t>
            </a:fld>
            <a:endParaRPr lang="en-US"/>
          </a:p>
        </p:txBody>
      </p:sp>
    </p:spTree>
    <p:extLst>
      <p:ext uri="{BB962C8B-B14F-4D97-AF65-F5344CB8AC3E}">
        <p14:creationId xmlns:p14="http://schemas.microsoft.com/office/powerpoint/2010/main" val="2526769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Chapters 7 and 8</a:t>
            </a:r>
          </a:p>
          <a:p>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17</a:t>
            </a:fld>
            <a:endParaRPr lang="en-US"/>
          </a:p>
        </p:txBody>
      </p:sp>
    </p:spTree>
    <p:extLst>
      <p:ext uri="{BB962C8B-B14F-4D97-AF65-F5344CB8AC3E}">
        <p14:creationId xmlns:p14="http://schemas.microsoft.com/office/powerpoint/2010/main" val="859400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Chapters 9 and 10</a:t>
            </a:r>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18</a:t>
            </a:fld>
            <a:endParaRPr lang="en-US"/>
          </a:p>
        </p:txBody>
      </p:sp>
    </p:spTree>
    <p:extLst>
      <p:ext uri="{BB962C8B-B14F-4D97-AF65-F5344CB8AC3E}">
        <p14:creationId xmlns:p14="http://schemas.microsoft.com/office/powerpoint/2010/main" val="2629238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Chapters 9</a:t>
            </a:r>
            <a:r>
              <a:rPr lang="en-US" baseline="0" dirty="0" smtClean="0"/>
              <a:t> and 10</a:t>
            </a:r>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19</a:t>
            </a:fld>
            <a:endParaRPr lang="en-US"/>
          </a:p>
        </p:txBody>
      </p:sp>
    </p:spTree>
    <p:extLst>
      <p:ext uri="{BB962C8B-B14F-4D97-AF65-F5344CB8AC3E}">
        <p14:creationId xmlns:p14="http://schemas.microsoft.com/office/powerpoint/2010/main" val="185279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Biography 1</a:t>
            </a:r>
            <a:endParaRPr lang="en-US" dirty="0" smtClean="0"/>
          </a:p>
          <a:p>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2</a:t>
            </a:fld>
            <a:endParaRPr lang="en-US"/>
          </a:p>
        </p:txBody>
      </p:sp>
    </p:spTree>
    <p:extLst>
      <p:ext uri="{BB962C8B-B14F-4D97-AF65-F5344CB8AC3E}">
        <p14:creationId xmlns:p14="http://schemas.microsoft.com/office/powerpoint/2010/main" val="1288310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Chapters 9 and 10</a:t>
            </a:r>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20</a:t>
            </a:fld>
            <a:endParaRPr lang="en-US"/>
          </a:p>
        </p:txBody>
      </p:sp>
    </p:spTree>
    <p:extLst>
      <p:ext uri="{BB962C8B-B14F-4D97-AF65-F5344CB8AC3E}">
        <p14:creationId xmlns:p14="http://schemas.microsoft.com/office/powerpoint/2010/main" val="703352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t>
            </a:r>
            <a:r>
              <a:rPr lang="en-US" dirty="0" smtClean="0"/>
              <a:t> 11 and 12… First slide</a:t>
            </a:r>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21</a:t>
            </a:fld>
            <a:endParaRPr lang="en-US"/>
          </a:p>
        </p:txBody>
      </p:sp>
    </p:spTree>
    <p:extLst>
      <p:ext uri="{BB962C8B-B14F-4D97-AF65-F5344CB8AC3E}">
        <p14:creationId xmlns:p14="http://schemas.microsoft.com/office/powerpoint/2010/main" val="508813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t>
            </a:r>
            <a:r>
              <a:rPr lang="en-US" dirty="0" smtClean="0"/>
              <a:t> 11 and 12… Second slide</a:t>
            </a:r>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22</a:t>
            </a:fld>
            <a:endParaRPr lang="en-US"/>
          </a:p>
        </p:txBody>
      </p:sp>
    </p:spTree>
    <p:extLst>
      <p:ext uri="{BB962C8B-B14F-4D97-AF65-F5344CB8AC3E}">
        <p14:creationId xmlns:p14="http://schemas.microsoft.com/office/powerpoint/2010/main" val="1998095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t>
            </a:r>
            <a:r>
              <a:rPr lang="en-US" dirty="0" smtClean="0"/>
              <a:t> 11 and 12… Third slide</a:t>
            </a:r>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23</a:t>
            </a:fld>
            <a:endParaRPr lang="en-US"/>
          </a:p>
        </p:txBody>
      </p:sp>
    </p:spTree>
    <p:extLst>
      <p:ext uri="{BB962C8B-B14F-4D97-AF65-F5344CB8AC3E}">
        <p14:creationId xmlns:p14="http://schemas.microsoft.com/office/powerpoint/2010/main" val="4141021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 = The End</a:t>
            </a:r>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25</a:t>
            </a:fld>
            <a:endParaRPr lang="en-US"/>
          </a:p>
        </p:txBody>
      </p:sp>
    </p:spTree>
    <p:extLst>
      <p:ext uri="{BB962C8B-B14F-4D97-AF65-F5344CB8AC3E}">
        <p14:creationId xmlns:p14="http://schemas.microsoft.com/office/powerpoint/2010/main" val="2256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Biography 2</a:t>
            </a:r>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3</a:t>
            </a:fld>
            <a:endParaRPr lang="en-US"/>
          </a:p>
        </p:txBody>
      </p:sp>
    </p:spTree>
    <p:extLst>
      <p:ext uri="{BB962C8B-B14F-4D97-AF65-F5344CB8AC3E}">
        <p14:creationId xmlns:p14="http://schemas.microsoft.com/office/powerpoint/2010/main" val="131409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Biography 3</a:t>
            </a:r>
            <a:endParaRPr lang="en-US" dirty="0" smtClean="0"/>
          </a:p>
          <a:p>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4</a:t>
            </a:fld>
            <a:endParaRPr lang="en-US"/>
          </a:p>
        </p:txBody>
      </p:sp>
    </p:spTree>
    <p:extLst>
      <p:ext uri="{BB962C8B-B14F-4D97-AF65-F5344CB8AC3E}">
        <p14:creationId xmlns:p14="http://schemas.microsoft.com/office/powerpoint/2010/main" val="264468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Chapters 1 and 2</a:t>
            </a:r>
          </a:p>
          <a:p>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5</a:t>
            </a:fld>
            <a:endParaRPr lang="en-US"/>
          </a:p>
        </p:txBody>
      </p:sp>
    </p:spTree>
    <p:extLst>
      <p:ext uri="{BB962C8B-B14F-4D97-AF65-F5344CB8AC3E}">
        <p14:creationId xmlns:p14="http://schemas.microsoft.com/office/powerpoint/2010/main" val="2604482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Chapters 1 and 2</a:t>
            </a:r>
          </a:p>
          <a:p>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6</a:t>
            </a:fld>
            <a:endParaRPr lang="en-US"/>
          </a:p>
        </p:txBody>
      </p:sp>
    </p:spTree>
    <p:extLst>
      <p:ext uri="{BB962C8B-B14F-4D97-AF65-F5344CB8AC3E}">
        <p14:creationId xmlns:p14="http://schemas.microsoft.com/office/powerpoint/2010/main" val="1103760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Chapters 1 and 2</a:t>
            </a:r>
          </a:p>
          <a:p>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7</a:t>
            </a:fld>
            <a:endParaRPr lang="en-US"/>
          </a:p>
        </p:txBody>
      </p:sp>
    </p:spTree>
    <p:extLst>
      <p:ext uri="{BB962C8B-B14F-4D97-AF65-F5344CB8AC3E}">
        <p14:creationId xmlns:p14="http://schemas.microsoft.com/office/powerpoint/2010/main" val="380290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Chapters 3 and 4</a:t>
            </a:r>
          </a:p>
          <a:p>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8</a:t>
            </a:fld>
            <a:endParaRPr lang="en-US"/>
          </a:p>
        </p:txBody>
      </p:sp>
    </p:spTree>
    <p:extLst>
      <p:ext uri="{BB962C8B-B14F-4D97-AF65-F5344CB8AC3E}">
        <p14:creationId xmlns:p14="http://schemas.microsoft.com/office/powerpoint/2010/main" val="68493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Chapters 3 and 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819DC1F-CB98-4575-AE25-C9734625DCA9}" type="slidenum">
              <a:rPr lang="en-US" smtClean="0"/>
              <a:t>9</a:t>
            </a:fld>
            <a:endParaRPr lang="en-US"/>
          </a:p>
        </p:txBody>
      </p:sp>
    </p:spTree>
    <p:extLst>
      <p:ext uri="{BB962C8B-B14F-4D97-AF65-F5344CB8AC3E}">
        <p14:creationId xmlns:p14="http://schemas.microsoft.com/office/powerpoint/2010/main" val="320859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43D5F4-B375-4385-8031-3135C42C350B}"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3B67A-51E5-4714-9648-12E5A10C02D5}" type="slidenum">
              <a:rPr lang="en-US" smtClean="0"/>
              <a:t>‹#›</a:t>
            </a:fld>
            <a:endParaRPr lang="en-US"/>
          </a:p>
        </p:txBody>
      </p:sp>
    </p:spTree>
    <p:extLst>
      <p:ext uri="{BB962C8B-B14F-4D97-AF65-F5344CB8AC3E}">
        <p14:creationId xmlns:p14="http://schemas.microsoft.com/office/powerpoint/2010/main" val="2935719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3D5F4-B375-4385-8031-3135C42C350B}"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3B67A-51E5-4714-9648-12E5A10C02D5}" type="slidenum">
              <a:rPr lang="en-US" smtClean="0"/>
              <a:t>‹#›</a:t>
            </a:fld>
            <a:endParaRPr lang="en-US"/>
          </a:p>
        </p:txBody>
      </p:sp>
    </p:spTree>
    <p:extLst>
      <p:ext uri="{BB962C8B-B14F-4D97-AF65-F5344CB8AC3E}">
        <p14:creationId xmlns:p14="http://schemas.microsoft.com/office/powerpoint/2010/main" val="2141380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3D5F4-B375-4385-8031-3135C42C350B}"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3B67A-51E5-4714-9648-12E5A10C02D5}" type="slidenum">
              <a:rPr lang="en-US" smtClean="0"/>
              <a:t>‹#›</a:t>
            </a:fld>
            <a:endParaRPr lang="en-US"/>
          </a:p>
        </p:txBody>
      </p:sp>
    </p:spTree>
    <p:extLst>
      <p:ext uri="{BB962C8B-B14F-4D97-AF65-F5344CB8AC3E}">
        <p14:creationId xmlns:p14="http://schemas.microsoft.com/office/powerpoint/2010/main" val="1220895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293B30-EBD6-425D-8A85-67EC6A7C3CFD}"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C62E5D-E1C6-41A4-B5C5-D4BA3DB6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864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93B30-EBD6-425D-8A85-67EC6A7C3CFD}"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C62E5D-E1C6-41A4-B5C5-D4BA3DB6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219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293B30-EBD6-425D-8A85-67EC6A7C3CFD}"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C62E5D-E1C6-41A4-B5C5-D4BA3DB6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68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293B30-EBD6-425D-8A85-67EC6A7C3CFD}" type="datetimeFigureOut">
              <a:rPr lang="en-US" smtClean="0">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C62E5D-E1C6-41A4-B5C5-D4BA3DB6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796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293B30-EBD6-425D-8A85-67EC6A7C3CFD}" type="datetimeFigureOut">
              <a:rPr lang="en-US" smtClean="0">
                <a:solidFill>
                  <a:prstClr val="black">
                    <a:tint val="75000"/>
                  </a:prstClr>
                </a:solidFill>
              </a:rPr>
              <a:pPr/>
              <a:t>12/3/2012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5C62E5D-E1C6-41A4-B5C5-D4BA3DB6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884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293B30-EBD6-425D-8A85-67EC6A7C3CFD}" type="datetimeFigureOut">
              <a:rPr lang="en-US" smtClean="0">
                <a:solidFill>
                  <a:prstClr val="black">
                    <a:tint val="75000"/>
                  </a:prstClr>
                </a:solidFill>
              </a:rPr>
              <a:pPr/>
              <a:t>12/3/2012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5C62E5D-E1C6-41A4-B5C5-D4BA3DB6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451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93B30-EBD6-425D-8A85-67EC6A7C3CFD}" type="datetimeFigureOut">
              <a:rPr lang="en-US" smtClean="0">
                <a:solidFill>
                  <a:prstClr val="black">
                    <a:tint val="75000"/>
                  </a:prstClr>
                </a:solidFill>
              </a:rPr>
              <a:pPr/>
              <a:t>12/3/2012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5C62E5D-E1C6-41A4-B5C5-D4BA3DB6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71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93B30-EBD6-425D-8A85-67EC6A7C3CFD}" type="datetimeFigureOut">
              <a:rPr lang="en-US" smtClean="0">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C62E5D-E1C6-41A4-B5C5-D4BA3DB6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29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3D5F4-B375-4385-8031-3135C42C350B}"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3B67A-51E5-4714-9648-12E5A10C02D5}" type="slidenum">
              <a:rPr lang="en-US" smtClean="0"/>
              <a:t>‹#›</a:t>
            </a:fld>
            <a:endParaRPr lang="en-US"/>
          </a:p>
        </p:txBody>
      </p:sp>
    </p:spTree>
    <p:extLst>
      <p:ext uri="{BB962C8B-B14F-4D97-AF65-F5344CB8AC3E}">
        <p14:creationId xmlns:p14="http://schemas.microsoft.com/office/powerpoint/2010/main" val="3433504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93B30-EBD6-425D-8A85-67EC6A7C3CFD}" type="datetimeFigureOut">
              <a:rPr lang="en-US" smtClean="0">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C62E5D-E1C6-41A4-B5C5-D4BA3DB6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241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93B30-EBD6-425D-8A85-67EC6A7C3CFD}"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C62E5D-E1C6-41A4-B5C5-D4BA3DB6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689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93B30-EBD6-425D-8A85-67EC6A7C3CFD}"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C62E5D-E1C6-41A4-B5C5-D4BA3DB6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943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765831B-0AEA-4D79-A9E2-510D577F3783}" type="datetimeFigureOut">
              <a:rPr lang="en-US" smtClean="0">
                <a:solidFill>
                  <a:prstClr val="white">
                    <a:shade val="50000"/>
                  </a:prstClr>
                </a:solidFill>
              </a:rPr>
              <a:pPr/>
              <a:t>12/3/2012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E2B0FE46-27C7-4506-9826-1FEC2FA1D592}"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934242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65831B-0AEA-4D79-A9E2-510D577F3783}" type="datetimeFigureOut">
              <a:rPr lang="en-US" smtClean="0">
                <a:solidFill>
                  <a:prstClr val="white">
                    <a:shade val="50000"/>
                  </a:prstClr>
                </a:solidFill>
              </a:rPr>
              <a:pPr/>
              <a:t>12/3/2012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2B0FE46-27C7-4506-9826-1FEC2FA1D59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80331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65831B-0AEA-4D79-A9E2-510D577F3783}" type="datetimeFigureOut">
              <a:rPr lang="en-US" smtClean="0">
                <a:solidFill>
                  <a:prstClr val="white">
                    <a:shade val="50000"/>
                  </a:prstClr>
                </a:solidFill>
              </a:rPr>
              <a:pPr/>
              <a:t>12/3/2012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E2B0FE46-27C7-4506-9826-1FEC2FA1D59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6028813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65831B-0AEA-4D79-A9E2-510D577F3783}" type="datetimeFigureOut">
              <a:rPr lang="en-US" smtClean="0">
                <a:solidFill>
                  <a:prstClr val="white">
                    <a:shade val="50000"/>
                  </a:prstClr>
                </a:solidFill>
              </a:rPr>
              <a:pPr/>
              <a:t>12/3/2012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2B0FE46-27C7-4506-9826-1FEC2FA1D59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22944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65831B-0AEA-4D79-A9E2-510D577F3783}" type="datetimeFigureOut">
              <a:rPr lang="en-US" smtClean="0">
                <a:solidFill>
                  <a:prstClr val="white">
                    <a:shade val="50000"/>
                  </a:prstClr>
                </a:solidFill>
              </a:rPr>
              <a:pPr/>
              <a:t>12/3/2012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E2B0FE46-27C7-4506-9826-1FEC2FA1D59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5309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65831B-0AEA-4D79-A9E2-510D577F3783}" type="datetimeFigureOut">
              <a:rPr lang="en-US" smtClean="0">
                <a:solidFill>
                  <a:prstClr val="white">
                    <a:shade val="50000"/>
                  </a:prstClr>
                </a:solidFill>
              </a:rPr>
              <a:pPr/>
              <a:t>12/3/2012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E2B0FE46-27C7-4506-9826-1FEC2FA1D59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47018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5831B-0AEA-4D79-A9E2-510D577F3783}" type="datetimeFigureOut">
              <a:rPr lang="en-US" smtClean="0">
                <a:solidFill>
                  <a:prstClr val="white">
                    <a:shade val="50000"/>
                  </a:prstClr>
                </a:solidFill>
              </a:rPr>
              <a:pPr/>
              <a:t>12/3/2012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E2B0FE46-27C7-4506-9826-1FEC2FA1D59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4997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43D5F4-B375-4385-8031-3135C42C350B}"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3B67A-51E5-4714-9648-12E5A10C02D5}" type="slidenum">
              <a:rPr lang="en-US" smtClean="0"/>
              <a:t>‹#›</a:t>
            </a:fld>
            <a:endParaRPr lang="en-US"/>
          </a:p>
        </p:txBody>
      </p:sp>
    </p:spTree>
    <p:extLst>
      <p:ext uri="{BB962C8B-B14F-4D97-AF65-F5344CB8AC3E}">
        <p14:creationId xmlns:p14="http://schemas.microsoft.com/office/powerpoint/2010/main" val="867956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65831B-0AEA-4D79-A9E2-510D577F3783}" type="datetimeFigureOut">
              <a:rPr lang="en-US" smtClean="0">
                <a:solidFill>
                  <a:prstClr val="white">
                    <a:shade val="50000"/>
                  </a:prstClr>
                </a:solidFill>
              </a:rPr>
              <a:pPr/>
              <a:t>12/3/2012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2B0FE46-27C7-4506-9826-1FEC2FA1D59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8776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65831B-0AEA-4D79-A9E2-510D577F3783}" type="datetimeFigureOut">
              <a:rPr lang="en-US" smtClean="0">
                <a:solidFill>
                  <a:prstClr val="white">
                    <a:shade val="50000"/>
                  </a:prstClr>
                </a:solidFill>
              </a:rPr>
              <a:pPr/>
              <a:t>12/3/2012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2B0FE46-27C7-4506-9826-1FEC2FA1D59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94402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65831B-0AEA-4D79-A9E2-510D577F3783}" type="datetimeFigureOut">
              <a:rPr lang="en-US" smtClean="0">
                <a:solidFill>
                  <a:prstClr val="white">
                    <a:shade val="50000"/>
                  </a:prstClr>
                </a:solidFill>
              </a:rPr>
              <a:pPr/>
              <a:t>12/3/2012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2B0FE46-27C7-4506-9826-1FEC2FA1D59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2336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65831B-0AEA-4D79-A9E2-510D577F3783}" type="datetimeFigureOut">
              <a:rPr lang="en-US" smtClean="0">
                <a:solidFill>
                  <a:prstClr val="white">
                    <a:shade val="50000"/>
                  </a:prstClr>
                </a:solidFill>
              </a:rPr>
              <a:pPr/>
              <a:t>12/3/2012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2B0FE46-27C7-4506-9826-1FEC2FA1D59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02799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595169E-557C-4D62-82B4-0F2916B14BEE}" type="datetimeFigureOut">
              <a:rPr lang="en-US" smtClean="0">
                <a:solidFill>
                  <a:prstClr val="black">
                    <a:lumMod val="65000"/>
                    <a:lumOff val="35000"/>
                  </a:prstClr>
                </a:solidFill>
              </a:rPr>
              <a:pPr/>
              <a:t>12/3/2012</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449F4E1F-AAA1-4609-B2D9-E7ABEF9E1B71}"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157140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595169E-557C-4D62-82B4-0F2916B14BEE}" type="datetimeFigureOut">
              <a:rPr lang="en-US" smtClean="0">
                <a:solidFill>
                  <a:prstClr val="black">
                    <a:lumMod val="65000"/>
                    <a:lumOff val="35000"/>
                  </a:prstClr>
                </a:solidFill>
              </a:rPr>
              <a:pPr/>
              <a:t>12/3/2012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49F4E1F-AAA1-4609-B2D9-E7ABEF9E1B7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13398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169E-557C-4D62-82B4-0F2916B14BEE}" type="datetimeFigureOut">
              <a:rPr lang="en-US" smtClean="0">
                <a:solidFill>
                  <a:prstClr val="black">
                    <a:lumMod val="65000"/>
                    <a:lumOff val="35000"/>
                  </a:prstClr>
                </a:solidFill>
              </a:rPr>
              <a:pPr/>
              <a:t>12/3/2012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49F4E1F-AAA1-4609-B2D9-E7ABEF9E1B71}"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72397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595169E-557C-4D62-82B4-0F2916B14BEE}" type="datetimeFigureOut">
              <a:rPr lang="en-US" smtClean="0">
                <a:solidFill>
                  <a:prstClr val="black">
                    <a:lumMod val="65000"/>
                    <a:lumOff val="35000"/>
                  </a:prstClr>
                </a:solidFill>
              </a:rPr>
              <a:pPr/>
              <a:t>12/3/2012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449F4E1F-AAA1-4609-B2D9-E7ABEF9E1B71}"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9884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595169E-557C-4D62-82B4-0F2916B14BEE}" type="datetimeFigureOut">
              <a:rPr lang="en-US" smtClean="0">
                <a:solidFill>
                  <a:prstClr val="black">
                    <a:lumMod val="65000"/>
                    <a:lumOff val="35000"/>
                  </a:prstClr>
                </a:solidFill>
              </a:rPr>
              <a:pPr/>
              <a:t>12/3/2012</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449F4E1F-AAA1-4609-B2D9-E7ABEF9E1B71}"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060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5169E-557C-4D62-82B4-0F2916B14BEE}" type="datetimeFigureOut">
              <a:rPr lang="en-US" smtClean="0">
                <a:solidFill>
                  <a:prstClr val="black">
                    <a:lumMod val="65000"/>
                    <a:lumOff val="35000"/>
                  </a:prstClr>
                </a:solidFill>
              </a:rPr>
              <a:pPr/>
              <a:t>12/3/2012</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49F4E1F-AAA1-4609-B2D9-E7ABEF9E1B7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8441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3D5F4-B375-4385-8031-3135C42C350B}"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3B67A-51E5-4714-9648-12E5A10C02D5}" type="slidenum">
              <a:rPr lang="en-US" smtClean="0"/>
              <a:t>‹#›</a:t>
            </a:fld>
            <a:endParaRPr lang="en-US"/>
          </a:p>
        </p:txBody>
      </p:sp>
    </p:spTree>
    <p:extLst>
      <p:ext uri="{BB962C8B-B14F-4D97-AF65-F5344CB8AC3E}">
        <p14:creationId xmlns:p14="http://schemas.microsoft.com/office/powerpoint/2010/main" val="1213048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169E-557C-4D62-82B4-0F2916B14BEE}" type="datetimeFigureOut">
              <a:rPr lang="en-US" smtClean="0">
                <a:solidFill>
                  <a:prstClr val="black">
                    <a:lumMod val="65000"/>
                    <a:lumOff val="35000"/>
                  </a:prstClr>
                </a:solidFill>
              </a:rPr>
              <a:pPr/>
              <a:t>12/3/2012</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449F4E1F-AAA1-4609-B2D9-E7ABEF9E1B7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8235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169E-557C-4D62-82B4-0F2916B14BEE}" type="datetimeFigureOut">
              <a:rPr lang="en-US" smtClean="0">
                <a:solidFill>
                  <a:prstClr val="black">
                    <a:lumMod val="65000"/>
                    <a:lumOff val="35000"/>
                  </a:prstClr>
                </a:solidFill>
              </a:rPr>
              <a:pPr/>
              <a:t>12/3/2012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449F4E1F-AAA1-4609-B2D9-E7ABEF9E1B7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69948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169E-557C-4D62-82B4-0F2916B14BEE}" type="datetimeFigureOut">
              <a:rPr lang="en-US" smtClean="0">
                <a:solidFill>
                  <a:prstClr val="black">
                    <a:lumMod val="65000"/>
                    <a:lumOff val="35000"/>
                  </a:prstClr>
                </a:solidFill>
              </a:rPr>
              <a:pPr/>
              <a:t>12/3/2012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449F4E1F-AAA1-4609-B2D9-E7ABEF9E1B7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28255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5169E-557C-4D62-82B4-0F2916B14BEE}" type="datetimeFigureOut">
              <a:rPr lang="en-US" smtClean="0">
                <a:solidFill>
                  <a:prstClr val="black">
                    <a:lumMod val="65000"/>
                    <a:lumOff val="35000"/>
                  </a:prstClr>
                </a:solidFill>
              </a:rPr>
              <a:pPr/>
              <a:t>12/3/2012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49F4E1F-AAA1-4609-B2D9-E7ABEF9E1B7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59440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5169E-557C-4D62-82B4-0F2916B14BEE}" type="datetimeFigureOut">
              <a:rPr lang="en-US" smtClean="0">
                <a:solidFill>
                  <a:prstClr val="black">
                    <a:lumMod val="65000"/>
                    <a:lumOff val="35000"/>
                  </a:prstClr>
                </a:solidFill>
              </a:rPr>
              <a:pPr/>
              <a:t>12/3/2012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49F4E1F-AAA1-4609-B2D9-E7ABEF9E1B71}"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5341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43D5F4-B375-4385-8031-3135C42C350B}" type="datetimeFigureOut">
              <a:rPr lang="en-US" smtClean="0"/>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3B67A-51E5-4714-9648-12E5A10C02D5}" type="slidenum">
              <a:rPr lang="en-US" smtClean="0"/>
              <a:t>‹#›</a:t>
            </a:fld>
            <a:endParaRPr lang="en-US"/>
          </a:p>
        </p:txBody>
      </p:sp>
    </p:spTree>
    <p:extLst>
      <p:ext uri="{BB962C8B-B14F-4D97-AF65-F5344CB8AC3E}">
        <p14:creationId xmlns:p14="http://schemas.microsoft.com/office/powerpoint/2010/main" val="4198799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43D5F4-B375-4385-8031-3135C42C350B}" type="datetimeFigureOut">
              <a:rPr lang="en-US" smtClean="0"/>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3B67A-51E5-4714-9648-12E5A10C02D5}" type="slidenum">
              <a:rPr lang="en-US" smtClean="0"/>
              <a:t>‹#›</a:t>
            </a:fld>
            <a:endParaRPr lang="en-US"/>
          </a:p>
        </p:txBody>
      </p:sp>
    </p:spTree>
    <p:extLst>
      <p:ext uri="{BB962C8B-B14F-4D97-AF65-F5344CB8AC3E}">
        <p14:creationId xmlns:p14="http://schemas.microsoft.com/office/powerpoint/2010/main" val="13351444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3D5F4-B375-4385-8031-3135C42C350B}" type="datetimeFigureOut">
              <a:rPr lang="en-US" smtClean="0"/>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3B67A-51E5-4714-9648-12E5A10C02D5}" type="slidenum">
              <a:rPr lang="en-US" smtClean="0"/>
              <a:t>‹#›</a:t>
            </a:fld>
            <a:endParaRPr lang="en-US"/>
          </a:p>
        </p:txBody>
      </p:sp>
    </p:spTree>
    <p:extLst>
      <p:ext uri="{BB962C8B-B14F-4D97-AF65-F5344CB8AC3E}">
        <p14:creationId xmlns:p14="http://schemas.microsoft.com/office/powerpoint/2010/main" val="33116278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3D5F4-B375-4385-8031-3135C42C350B}"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3B67A-51E5-4714-9648-12E5A10C02D5}" type="slidenum">
              <a:rPr lang="en-US" smtClean="0"/>
              <a:t>‹#›</a:t>
            </a:fld>
            <a:endParaRPr lang="en-US"/>
          </a:p>
        </p:txBody>
      </p:sp>
    </p:spTree>
    <p:extLst>
      <p:ext uri="{BB962C8B-B14F-4D97-AF65-F5344CB8AC3E}">
        <p14:creationId xmlns:p14="http://schemas.microsoft.com/office/powerpoint/2010/main" val="16212602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3D5F4-B375-4385-8031-3135C42C350B}"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3B67A-51E5-4714-9648-12E5A10C02D5}" type="slidenum">
              <a:rPr lang="en-US" smtClean="0"/>
              <a:t>‹#›</a:t>
            </a:fld>
            <a:endParaRPr lang="en-US"/>
          </a:p>
        </p:txBody>
      </p:sp>
    </p:spTree>
    <p:extLst>
      <p:ext uri="{BB962C8B-B14F-4D97-AF65-F5344CB8AC3E}">
        <p14:creationId xmlns:p14="http://schemas.microsoft.com/office/powerpoint/2010/main" val="1306009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3D5F4-B375-4385-8031-3135C42C350B}" type="datetimeFigureOut">
              <a:rPr lang="en-US" smtClean="0"/>
              <a:t>12/3/2012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3B67A-51E5-4714-9648-12E5A10C02D5}" type="slidenum">
              <a:rPr lang="en-US" smtClean="0"/>
              <a:t>‹#›</a:t>
            </a:fld>
            <a:endParaRPr lang="en-US"/>
          </a:p>
        </p:txBody>
      </p:sp>
    </p:spTree>
    <p:extLst>
      <p:ext uri="{BB962C8B-B14F-4D97-AF65-F5344CB8AC3E}">
        <p14:creationId xmlns:p14="http://schemas.microsoft.com/office/powerpoint/2010/main" val="1623853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93B30-EBD6-425D-8A85-67EC6A7C3CFD}"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2E5D-E1C6-41A4-B5C5-D4BA3DB6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309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765831B-0AEA-4D79-A9E2-510D577F3783}" type="datetimeFigureOut">
              <a:rPr lang="en-US" smtClean="0">
                <a:solidFill>
                  <a:prstClr val="white">
                    <a:shade val="50000"/>
                  </a:prstClr>
                </a:solidFill>
              </a:rPr>
              <a:pPr/>
              <a:t>12/3/2012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2B0FE46-27C7-4506-9826-1FEC2FA1D59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8201911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595169E-557C-4D62-82B4-0F2916B14BEE}" type="datetimeFigureOut">
              <a:rPr lang="en-US" smtClean="0">
                <a:solidFill>
                  <a:prstClr val="black">
                    <a:lumMod val="65000"/>
                    <a:lumOff val="35000"/>
                  </a:prstClr>
                </a:solidFill>
              </a:rPr>
              <a:pPr/>
              <a:t>12/3/2012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49F4E1F-AAA1-4609-B2D9-E7ABEF9E1B71}"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680744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Gulliver’s Travels</a:t>
            </a:r>
            <a:r>
              <a:rPr lang="en-US" dirty="0" smtClean="0"/>
              <a:t/>
            </a:r>
            <a:br>
              <a:rPr lang="en-US" dirty="0" smtClean="0"/>
            </a:br>
            <a:r>
              <a:rPr lang="en-US" sz="2400" dirty="0" smtClean="0"/>
              <a:t>Part 4</a:t>
            </a:r>
            <a:endParaRPr lang="en-US" sz="2400" dirty="0"/>
          </a:p>
        </p:txBody>
      </p:sp>
      <p:sp>
        <p:nvSpPr>
          <p:cNvPr id="7" name="Subtitle 6"/>
          <p:cNvSpPr>
            <a:spLocks noGrp="1"/>
          </p:cNvSpPr>
          <p:nvPr>
            <p:ph type="subTitle" idx="1"/>
          </p:nvPr>
        </p:nvSpPr>
        <p:spPr/>
        <p:txBody>
          <a:bodyPr/>
          <a:lstStyle/>
          <a:p>
            <a:r>
              <a:rPr lang="en-US" dirty="0" smtClean="0">
                <a:solidFill>
                  <a:schemeClr val="tx1">
                    <a:lumMod val="75000"/>
                    <a:lumOff val="25000"/>
                  </a:schemeClr>
                </a:solidFill>
              </a:rPr>
              <a:t>By: Hannah, Xavier, </a:t>
            </a:r>
            <a:r>
              <a:rPr lang="en-US" dirty="0" err="1" smtClean="0">
                <a:solidFill>
                  <a:schemeClr val="tx1">
                    <a:lumMod val="75000"/>
                    <a:lumOff val="25000"/>
                  </a:schemeClr>
                </a:solidFill>
              </a:rPr>
              <a:t>Mehek</a:t>
            </a:r>
            <a:r>
              <a:rPr lang="en-US" dirty="0" smtClean="0">
                <a:solidFill>
                  <a:schemeClr val="tx1">
                    <a:lumMod val="75000"/>
                    <a:lumOff val="25000"/>
                  </a:schemeClr>
                </a:solidFill>
              </a:rPr>
              <a:t>, </a:t>
            </a:r>
            <a:r>
              <a:rPr lang="en-US" dirty="0" err="1" smtClean="0">
                <a:solidFill>
                  <a:schemeClr val="tx1">
                    <a:lumMod val="75000"/>
                    <a:lumOff val="25000"/>
                  </a:schemeClr>
                </a:solidFill>
              </a:rPr>
              <a:t>Bibi</a:t>
            </a:r>
            <a:r>
              <a:rPr lang="en-US" dirty="0" smtClean="0">
                <a:solidFill>
                  <a:schemeClr val="tx1">
                    <a:lumMod val="75000"/>
                    <a:lumOff val="25000"/>
                  </a:schemeClr>
                </a:solidFill>
              </a:rPr>
              <a:t>, Kevin, Matt, and Paulo</a:t>
            </a:r>
            <a:endParaRPr lang="en-US" dirty="0">
              <a:solidFill>
                <a:schemeClr val="tx1">
                  <a:lumMod val="75000"/>
                  <a:lumOff val="25000"/>
                </a:schemeClr>
              </a:solidFill>
            </a:endParaRPr>
          </a:p>
        </p:txBody>
      </p:sp>
    </p:spTree>
    <p:extLst>
      <p:ext uri="{BB962C8B-B14F-4D97-AF65-F5344CB8AC3E}">
        <p14:creationId xmlns:p14="http://schemas.microsoft.com/office/powerpoint/2010/main" val="11669058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Theme</a:t>
            </a:r>
            <a:endParaRPr lang="en-US" b="1" dirty="0"/>
          </a:p>
        </p:txBody>
      </p:sp>
      <p:sp>
        <p:nvSpPr>
          <p:cNvPr id="3" name="Content Placeholder 2"/>
          <p:cNvSpPr>
            <a:spLocks noGrp="1"/>
          </p:cNvSpPr>
          <p:nvPr>
            <p:ph idx="1"/>
          </p:nvPr>
        </p:nvSpPr>
        <p:spPr/>
        <p:txBody>
          <a:bodyPr/>
          <a:lstStyle/>
          <a:p>
            <a:r>
              <a:rPr lang="en-US" dirty="0" smtClean="0"/>
              <a:t>According </a:t>
            </a:r>
            <a:r>
              <a:rPr lang="en-US" smtClean="0"/>
              <a:t>to  W.B. </a:t>
            </a:r>
            <a:r>
              <a:rPr lang="en-US" dirty="0" err="1" smtClean="0"/>
              <a:t>Carnochan</a:t>
            </a:r>
            <a:r>
              <a:rPr lang="en-US" dirty="0" smtClean="0"/>
              <a:t>, a major theme throughout the text is human understanding and the inability to comprehend. </a:t>
            </a:r>
          </a:p>
          <a:p>
            <a:r>
              <a:rPr lang="en-US" dirty="0" smtClean="0"/>
              <a:t>Languages</a:t>
            </a:r>
          </a:p>
          <a:p>
            <a:r>
              <a:rPr lang="en-US" dirty="0" smtClean="0"/>
              <a:t>Customs</a:t>
            </a:r>
          </a:p>
          <a:p>
            <a:r>
              <a:rPr lang="en-US" i="1" dirty="0" smtClean="0"/>
              <a:t>“the thing which was not”</a:t>
            </a:r>
            <a:endParaRPr lang="en-US" i="1" dirty="0"/>
          </a:p>
        </p:txBody>
      </p:sp>
    </p:spTree>
    <p:extLst>
      <p:ext uri="{BB962C8B-B14F-4D97-AF65-F5344CB8AC3E}">
        <p14:creationId xmlns:p14="http://schemas.microsoft.com/office/powerpoint/2010/main" val="42419895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solidFill>
                  <a:srgbClr val="C00000"/>
                </a:solidFill>
              </a:rPr>
              <a:t>Why Go To War?</a:t>
            </a:r>
            <a:endParaRPr lang="en-US" sz="6600" dirty="0">
              <a:solidFill>
                <a:srgbClr val="C00000"/>
              </a:solidFill>
            </a:endParaRPr>
          </a:p>
        </p:txBody>
      </p:sp>
      <p:sp>
        <p:nvSpPr>
          <p:cNvPr id="3" name="Content Placeholder 2"/>
          <p:cNvSpPr>
            <a:spLocks noGrp="1"/>
          </p:cNvSpPr>
          <p:nvPr>
            <p:ph idx="1"/>
          </p:nvPr>
        </p:nvSpPr>
        <p:spPr/>
        <p:txBody>
          <a:bodyPr>
            <a:normAutofit/>
          </a:bodyPr>
          <a:lstStyle/>
          <a:p>
            <a:endParaRPr lang="en-US" sz="4400" dirty="0">
              <a:solidFill>
                <a:srgbClr val="FFFF00"/>
              </a:solidFill>
            </a:endParaRPr>
          </a:p>
          <a:p>
            <a:endParaRPr lang="en-US" sz="4800" dirty="0">
              <a:solidFill>
                <a:schemeClr val="bg1"/>
              </a:solidFill>
            </a:endParaRPr>
          </a:p>
          <a:p>
            <a:endParaRPr lang="en-US" sz="4800" dirty="0">
              <a:solidFill>
                <a:schemeClr val="bg1"/>
              </a:solidFill>
            </a:endParaRPr>
          </a:p>
        </p:txBody>
      </p:sp>
    </p:spTree>
    <p:extLst>
      <p:ext uri="{BB962C8B-B14F-4D97-AF65-F5344CB8AC3E}">
        <p14:creationId xmlns:p14="http://schemas.microsoft.com/office/powerpoint/2010/main" val="40564416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Europe’s Broken Judicial System</a:t>
            </a:r>
            <a:endParaRPr lang="en-US" dirty="0"/>
          </a:p>
        </p:txBody>
      </p:sp>
      <p:sp>
        <p:nvSpPr>
          <p:cNvPr id="5" name="Content Placeholder 2"/>
          <p:cNvSpPr>
            <a:spLocks noGrp="1"/>
          </p:cNvSpPr>
          <p:nvPr>
            <p:ph idx="1"/>
          </p:nvPr>
        </p:nvSpPr>
        <p:spPr>
          <a:xfrm>
            <a:off x="457200" y="1600200"/>
            <a:ext cx="8229600" cy="4708525"/>
          </a:xfrm>
        </p:spPr>
        <p:txBody>
          <a:bodyPr>
            <a:noAutofit/>
          </a:bodyPr>
          <a:lstStyle/>
          <a:p>
            <a:r>
              <a:rPr lang="en-US" sz="4000" dirty="0" smtClean="0">
                <a:solidFill>
                  <a:schemeClr val="bg1">
                    <a:lumMod val="95000"/>
                    <a:lumOff val="5000"/>
                  </a:schemeClr>
                </a:solidFill>
              </a:rPr>
              <a:t>“there was a society of men among us, bred up from their</a:t>
            </a:r>
            <a:br>
              <a:rPr lang="en-US" sz="4000" dirty="0" smtClean="0">
                <a:solidFill>
                  <a:schemeClr val="bg1">
                    <a:lumMod val="95000"/>
                    <a:lumOff val="5000"/>
                  </a:schemeClr>
                </a:solidFill>
              </a:rPr>
            </a:br>
            <a:r>
              <a:rPr lang="en-US" sz="4000" dirty="0" smtClean="0">
                <a:solidFill>
                  <a:schemeClr val="bg1">
                    <a:lumMod val="95000"/>
                    <a:lumOff val="5000"/>
                  </a:schemeClr>
                </a:solidFill>
              </a:rPr>
              <a:t>youth in the art of proving, by words multiplied for the purpose,</a:t>
            </a:r>
            <a:br>
              <a:rPr lang="en-US" sz="4000" dirty="0" smtClean="0">
                <a:solidFill>
                  <a:schemeClr val="bg1">
                    <a:lumMod val="95000"/>
                    <a:lumOff val="5000"/>
                  </a:schemeClr>
                </a:solidFill>
              </a:rPr>
            </a:br>
            <a:r>
              <a:rPr lang="en-US" sz="4000" dirty="0" smtClean="0">
                <a:solidFill>
                  <a:schemeClr val="bg1">
                    <a:lumMod val="95000"/>
                    <a:lumOff val="5000"/>
                  </a:schemeClr>
                </a:solidFill>
              </a:rPr>
              <a:t>that white is black, and black is white, according as they are</a:t>
            </a:r>
            <a:br>
              <a:rPr lang="en-US" sz="4000" dirty="0" smtClean="0">
                <a:solidFill>
                  <a:schemeClr val="bg1">
                    <a:lumMod val="95000"/>
                    <a:lumOff val="5000"/>
                  </a:schemeClr>
                </a:solidFill>
              </a:rPr>
            </a:br>
            <a:r>
              <a:rPr lang="en-US" sz="4000" dirty="0" smtClean="0">
                <a:solidFill>
                  <a:schemeClr val="bg1">
                    <a:lumMod val="95000"/>
                    <a:lumOff val="5000"/>
                  </a:schemeClr>
                </a:solidFill>
              </a:rPr>
              <a:t>paid.”</a:t>
            </a:r>
            <a:endParaRPr lang="en-US" sz="4000" dirty="0">
              <a:solidFill>
                <a:schemeClr val="bg1">
                  <a:lumMod val="95000"/>
                  <a:lumOff val="5000"/>
                </a:schemeClr>
              </a:solidFill>
            </a:endParaRPr>
          </a:p>
        </p:txBody>
      </p:sp>
    </p:spTree>
    <p:extLst>
      <p:ext uri="{BB962C8B-B14F-4D97-AF65-F5344CB8AC3E}">
        <p14:creationId xmlns:p14="http://schemas.microsoft.com/office/powerpoint/2010/main" val="14889096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up)">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Separation Of Wealth</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4000" dirty="0" smtClean="0">
                <a:solidFill>
                  <a:schemeClr val="bg1"/>
                </a:solidFill>
              </a:rPr>
              <a:t>“The bulk of our people were forced to live miserably, by </a:t>
            </a:r>
            <a:r>
              <a:rPr lang="en-US" sz="4000" dirty="0" err="1" smtClean="0">
                <a:solidFill>
                  <a:schemeClr val="bg1"/>
                </a:solidFill>
              </a:rPr>
              <a:t>labouring</a:t>
            </a:r>
            <a:r>
              <a:rPr lang="en-US" sz="4000" dirty="0" smtClean="0">
                <a:solidFill>
                  <a:schemeClr val="bg1"/>
                </a:solidFill>
              </a:rPr>
              <a:t> every day for small wages, to make few live plentifully” </a:t>
            </a:r>
          </a:p>
          <a:p>
            <a:r>
              <a:rPr lang="en-US" sz="4000" dirty="0" smtClean="0">
                <a:solidFill>
                  <a:schemeClr val="bg1"/>
                </a:solidFill>
              </a:rPr>
              <a:t>Like a reverse Robin Hood</a:t>
            </a:r>
            <a:endParaRPr lang="en-US" sz="4000" dirty="0">
              <a:solidFill>
                <a:schemeClr val="bg1"/>
              </a:solidFill>
            </a:endParaRPr>
          </a:p>
        </p:txBody>
      </p:sp>
    </p:spTree>
    <p:extLst>
      <p:ext uri="{BB962C8B-B14F-4D97-AF65-F5344CB8AC3E}">
        <p14:creationId xmlns:p14="http://schemas.microsoft.com/office/powerpoint/2010/main" val="11491677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up)">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smtClean="0"/>
              <a:t>Methods To Becoming Chief Minister</a:t>
            </a:r>
            <a:endParaRPr lang="en-US" sz="3300" dirty="0"/>
          </a:p>
        </p:txBody>
      </p:sp>
      <p:sp>
        <p:nvSpPr>
          <p:cNvPr id="3" name="Content Placeholder 2"/>
          <p:cNvSpPr>
            <a:spLocks noGrp="1"/>
          </p:cNvSpPr>
          <p:nvPr>
            <p:ph idx="1"/>
          </p:nvPr>
        </p:nvSpPr>
        <p:spPr/>
        <p:txBody>
          <a:bodyPr/>
          <a:lstStyle/>
          <a:p>
            <a:r>
              <a:rPr lang="en-US" dirty="0" smtClean="0"/>
              <a:t>“Knowing how, with prudence, to dispose of a wife, a daughter, or a sister</a:t>
            </a:r>
          </a:p>
          <a:p>
            <a:endParaRPr lang="en-US" dirty="0" smtClean="0"/>
          </a:p>
          <a:p>
            <a:endParaRPr lang="en-US" dirty="0"/>
          </a:p>
          <a:p>
            <a:r>
              <a:rPr lang="en-US" dirty="0" smtClean="0"/>
              <a:t>“Betraying or undermining his predecessor”</a:t>
            </a:r>
          </a:p>
          <a:p>
            <a:endParaRPr lang="en-US" dirty="0" smtClean="0"/>
          </a:p>
          <a:p>
            <a:endParaRPr lang="en-US" dirty="0"/>
          </a:p>
          <a:p>
            <a:r>
              <a:rPr lang="en-US" dirty="0" smtClean="0"/>
              <a:t>Corruption of the court. (Ironic)</a:t>
            </a:r>
            <a:endParaRPr lang="en-US" dirty="0"/>
          </a:p>
        </p:txBody>
      </p:sp>
    </p:spTree>
    <p:extLst>
      <p:ext uri="{BB962C8B-B14F-4D97-AF65-F5344CB8AC3E}">
        <p14:creationId xmlns:p14="http://schemas.microsoft.com/office/powerpoint/2010/main" val="23867752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Chapter 7 and 8</a:t>
            </a:r>
            <a:endParaRPr lang="en-US"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p:txBody>
          <a:bodyPr/>
          <a:lstStyle/>
          <a:p>
            <a:pPr algn="ctr">
              <a:buSzPct val="45000"/>
              <a:buFont typeface="Arial" pitchFamily="34" charset="0"/>
              <a:buChar char="•"/>
            </a:pPr>
            <a:endParaRPr lang="en-US" dirty="0" smtClean="0"/>
          </a:p>
          <a:p>
            <a:pPr algn="ctr">
              <a:buSzPct val="45000"/>
              <a:buFont typeface="Arial" pitchFamily="34" charset="0"/>
              <a:buChar char="•"/>
            </a:pPr>
            <a:r>
              <a:rPr lang="en-US" dirty="0" smtClean="0">
                <a:solidFill>
                  <a:schemeClr val="bg1"/>
                </a:solidFill>
              </a:rPr>
              <a:t>“</a:t>
            </a:r>
            <a:r>
              <a:rPr lang="en-US" dirty="0">
                <a:solidFill>
                  <a:schemeClr val="bg1"/>
                </a:solidFill>
              </a:rPr>
              <a:t>The reader may be disposed to wonder how I could prevail on myself to give so free a representation of my own species...who were already too apt to conceive the vilest opinion of humankind, from that entire congruity betwixt me and their Yahoos.”</a:t>
            </a:r>
          </a:p>
          <a:p>
            <a:pPr>
              <a:buSzPct val="45000"/>
              <a:buFont typeface="StarSymbol"/>
              <a:buChar char=""/>
            </a:pPr>
            <a:endParaRPr lang="en-US" dirty="0"/>
          </a:p>
          <a:p>
            <a:endParaRPr lang="en-US" dirty="0"/>
          </a:p>
        </p:txBody>
      </p:sp>
    </p:spTree>
    <p:extLst>
      <p:ext uri="{BB962C8B-B14F-4D97-AF65-F5344CB8AC3E}">
        <p14:creationId xmlns:p14="http://schemas.microsoft.com/office/powerpoint/2010/main" val="2387194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Racism and Classic Literature</a:t>
            </a:r>
            <a:endParaRPr lang="en-US"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p:txBody>
          <a:bodyPr/>
          <a:lstStyle/>
          <a:p>
            <a:pPr>
              <a:buSzPct val="45000"/>
              <a:buFont typeface="Wingdings" pitchFamily="2" charset="2"/>
              <a:buChar char="§"/>
            </a:pPr>
            <a:r>
              <a:rPr lang="en-US" dirty="0">
                <a:solidFill>
                  <a:schemeClr val="bg1"/>
                </a:solidFill>
              </a:rPr>
              <a:t>“I entered a firm resolution never to return to humankind, but to pass the rest of my life among these admirable </a:t>
            </a:r>
            <a:r>
              <a:rPr lang="en-US" dirty="0" err="1">
                <a:solidFill>
                  <a:schemeClr val="bg1"/>
                </a:solidFill>
              </a:rPr>
              <a:t>Houyhnhnms</a:t>
            </a:r>
            <a:r>
              <a:rPr lang="en-US" dirty="0" smtClean="0">
                <a:solidFill>
                  <a:schemeClr val="bg1"/>
                </a:solidFill>
              </a:rPr>
              <a:t>...”</a:t>
            </a:r>
          </a:p>
          <a:p>
            <a:pPr>
              <a:buSzPct val="45000"/>
              <a:buFont typeface="Wingdings" pitchFamily="2" charset="2"/>
              <a:buChar char="§"/>
            </a:pPr>
            <a:endParaRPr lang="en-US" dirty="0">
              <a:solidFill>
                <a:schemeClr val="bg1"/>
              </a:solidFill>
            </a:endParaRPr>
          </a:p>
          <a:p>
            <a:pPr>
              <a:buSzPct val="45000"/>
              <a:buFont typeface="Wingdings" pitchFamily="2" charset="2"/>
              <a:buChar char="§"/>
            </a:pPr>
            <a:r>
              <a:rPr lang="en-US" dirty="0">
                <a:solidFill>
                  <a:schemeClr val="bg1"/>
                </a:solidFill>
              </a:rPr>
              <a:t>“another thing he wondered at in the yahoos was their strange disposition to nastiness and dirt” Pg. 2612</a:t>
            </a:r>
          </a:p>
          <a:p>
            <a:pPr>
              <a:buSzPct val="45000"/>
              <a:buFont typeface="Wingdings" pitchFamily="2" charset="2"/>
              <a:buChar char="§"/>
            </a:pPr>
            <a:endParaRPr lang="en-US" dirty="0">
              <a:solidFill>
                <a:schemeClr val="bg1"/>
              </a:solidFill>
            </a:endParaRPr>
          </a:p>
          <a:p>
            <a:pPr>
              <a:buSzPct val="45000"/>
              <a:buFont typeface="Wingdings" pitchFamily="2" charset="2"/>
              <a:buChar char="§"/>
            </a:pPr>
            <a:r>
              <a:rPr lang="en-US" dirty="0">
                <a:solidFill>
                  <a:schemeClr val="bg1"/>
                </a:solidFill>
              </a:rPr>
              <a:t>Is the racism satirical or real?</a:t>
            </a:r>
          </a:p>
          <a:p>
            <a:endParaRPr lang="en-US" dirty="0"/>
          </a:p>
        </p:txBody>
      </p:sp>
    </p:spTree>
    <p:extLst>
      <p:ext uri="{BB962C8B-B14F-4D97-AF65-F5344CB8AC3E}">
        <p14:creationId xmlns:p14="http://schemas.microsoft.com/office/powerpoint/2010/main" val="17485556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Yahoos vs. The </a:t>
            </a:r>
            <a:r>
              <a:rPr lang="en-US"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Houyhnhmns</a:t>
            </a:r>
            <a:endParaRPr lang="en-US"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p:txBody>
          <a:bodyPr/>
          <a:lstStyle/>
          <a:p>
            <a:pPr>
              <a:buSzPct val="45000"/>
              <a:buFont typeface="Arial" pitchFamily="34" charset="0"/>
              <a:buChar char="•"/>
            </a:pPr>
            <a:endParaRPr lang="en-US" dirty="0" smtClean="0">
              <a:solidFill>
                <a:schemeClr val="bg1"/>
              </a:solidFill>
            </a:endParaRPr>
          </a:p>
          <a:p>
            <a:pPr>
              <a:buSzPct val="45000"/>
              <a:buFont typeface="Arial" pitchFamily="34" charset="0"/>
              <a:buChar char="•"/>
            </a:pPr>
            <a:r>
              <a:rPr lang="en-US" dirty="0" smtClean="0">
                <a:solidFill>
                  <a:schemeClr val="bg1"/>
                </a:solidFill>
              </a:rPr>
              <a:t>Is </a:t>
            </a:r>
            <a:r>
              <a:rPr lang="en-US" dirty="0">
                <a:solidFill>
                  <a:schemeClr val="bg1"/>
                </a:solidFill>
              </a:rPr>
              <a:t>the “civilization” of human nature a farce?</a:t>
            </a:r>
          </a:p>
          <a:p>
            <a:pPr>
              <a:buSzPct val="45000"/>
              <a:buFont typeface="Arial" pitchFamily="34" charset="0"/>
              <a:buChar char="•"/>
            </a:pPr>
            <a:r>
              <a:rPr lang="en-US" dirty="0">
                <a:solidFill>
                  <a:schemeClr val="bg1"/>
                </a:solidFill>
              </a:rPr>
              <a:t>Are we really less than other animals?</a:t>
            </a:r>
          </a:p>
          <a:p>
            <a:pPr>
              <a:buSzPct val="45000"/>
              <a:buFont typeface="Arial" pitchFamily="34" charset="0"/>
              <a:buChar char="•"/>
            </a:pPr>
            <a:r>
              <a:rPr lang="en-US" dirty="0">
                <a:solidFill>
                  <a:schemeClr val="bg1"/>
                </a:solidFill>
              </a:rPr>
              <a:t>Is the comparison Swift is making valid?</a:t>
            </a:r>
          </a:p>
          <a:p>
            <a:endParaRPr lang="en-US" dirty="0"/>
          </a:p>
        </p:txBody>
      </p:sp>
    </p:spTree>
    <p:extLst>
      <p:ext uri="{BB962C8B-B14F-4D97-AF65-F5344CB8AC3E}">
        <p14:creationId xmlns:p14="http://schemas.microsoft.com/office/powerpoint/2010/main" val="2279133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Fate of The Yahoos</a:t>
            </a:r>
            <a:endParaRPr lang="en-US" dirty="0"/>
          </a:p>
        </p:txBody>
      </p:sp>
      <p:sp>
        <p:nvSpPr>
          <p:cNvPr id="5" name="Content Placeholder 4"/>
          <p:cNvSpPr>
            <a:spLocks noGrp="1"/>
          </p:cNvSpPr>
          <p:nvPr>
            <p:ph idx="1"/>
          </p:nvPr>
        </p:nvSpPr>
        <p:spPr/>
        <p:txBody>
          <a:bodyPr/>
          <a:lstStyle/>
          <a:p>
            <a:r>
              <a:rPr lang="en-US" dirty="0" smtClean="0"/>
              <a:t>A meeting of the </a:t>
            </a:r>
            <a:r>
              <a:rPr lang="en-US" dirty="0" err="1" smtClean="0"/>
              <a:t>Houyhnhnms</a:t>
            </a:r>
            <a:r>
              <a:rPr lang="en-US" dirty="0" smtClean="0"/>
              <a:t> is held to decide the fate of the yahoos. Gulliver’s master decides to use ideas shared by </a:t>
            </a:r>
            <a:r>
              <a:rPr lang="en-US" dirty="0"/>
              <a:t>G</a:t>
            </a:r>
            <a:r>
              <a:rPr lang="en-US" dirty="0" smtClean="0"/>
              <a:t>ulliver himself in which the yahoo were to be treated as horses were in his country!</a:t>
            </a:r>
            <a:endParaRPr lang="en-US"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4500" y1="68667" x2="34500" y2="68667"/>
                        <a14:foregroundMark x1="42500" y1="81000" x2="42500" y2="81000"/>
                        <a14:foregroundMark x1="32250" y1="83333" x2="32250" y2="83333"/>
                        <a14:foregroundMark x1="39250" y1="87333" x2="39250" y2="87333"/>
                        <a14:foregroundMark x1="33250" y1="87333" x2="33250" y2="87333"/>
                        <a14:foregroundMark x1="26250" y1="86667" x2="85750" y2="79667"/>
                        <a14:foregroundMark x1="38250" y1="29333" x2="29000" y2="21333"/>
                      </a14:backgroundRemoval>
                    </a14:imgEffect>
                  </a14:imgLayer>
                </a14:imgProps>
              </a:ext>
              <a:ext uri="{28A0092B-C50C-407E-A947-70E740481C1C}">
                <a14:useLocalDpi xmlns:a14="http://schemas.microsoft.com/office/drawing/2010/main" val="0"/>
              </a:ext>
            </a:extLst>
          </a:blip>
          <a:stretch>
            <a:fillRect/>
          </a:stretch>
        </p:blipFill>
        <p:spPr>
          <a:xfrm>
            <a:off x="3962400" y="3124200"/>
            <a:ext cx="4724400" cy="3543300"/>
          </a:xfrm>
          <a:prstGeom prst="rect">
            <a:avLst/>
          </a:prstGeom>
        </p:spPr>
      </p:pic>
    </p:spTree>
    <p:extLst>
      <p:ext uri="{BB962C8B-B14F-4D97-AF65-F5344CB8AC3E}">
        <p14:creationId xmlns:p14="http://schemas.microsoft.com/office/powerpoint/2010/main" val="28438360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Simpler </a:t>
            </a:r>
            <a:r>
              <a:rPr lang="en-US" dirty="0"/>
              <a:t>L</a:t>
            </a:r>
            <a:r>
              <a:rPr lang="en-US" dirty="0" smtClean="0"/>
              <a:t>iving</a:t>
            </a:r>
            <a:endParaRPr lang="en-US" dirty="0"/>
          </a:p>
        </p:txBody>
      </p:sp>
      <p:sp>
        <p:nvSpPr>
          <p:cNvPr id="3" name="Content Placeholder 2"/>
          <p:cNvSpPr>
            <a:spLocks noGrp="1"/>
          </p:cNvSpPr>
          <p:nvPr>
            <p:ph idx="1"/>
          </p:nvPr>
        </p:nvSpPr>
        <p:spPr/>
        <p:txBody>
          <a:bodyPr/>
          <a:lstStyle/>
          <a:p>
            <a:r>
              <a:rPr lang="en-US" dirty="0" smtClean="0"/>
              <a:t>Gulliver explains how intelligent and resourceful </a:t>
            </a:r>
            <a:r>
              <a:rPr lang="en-US" smtClean="0"/>
              <a:t>the Houyhnhnms </a:t>
            </a:r>
            <a:r>
              <a:rPr lang="en-US" dirty="0" smtClean="0"/>
              <a:t>are. The create simple homes, understand herbal medicines, and live their lives till the die of old age, which they accept and see as a part of life.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352800"/>
            <a:ext cx="4454770" cy="3073792"/>
          </a:xfrm>
          <a:prstGeom prst="rect">
            <a:avLst/>
          </a:prstGeom>
        </p:spPr>
      </p:pic>
    </p:spTree>
    <p:extLst>
      <p:ext uri="{BB962C8B-B14F-4D97-AF65-F5344CB8AC3E}">
        <p14:creationId xmlns:p14="http://schemas.microsoft.com/office/powerpoint/2010/main" val="2628754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normAutofit lnSpcReduction="10000"/>
          </a:bodyPr>
          <a:lstStyle/>
          <a:p>
            <a:r>
              <a:rPr lang="en-US" dirty="0"/>
              <a:t>	Jonathan Swift was born on the 30th of November, 1667, at a house in </a:t>
            </a:r>
            <a:r>
              <a:rPr lang="en-US" dirty="0" err="1"/>
              <a:t>Hoey’s</a:t>
            </a:r>
            <a:r>
              <a:rPr lang="en-US" dirty="0"/>
              <a:t> Court in Dublin.</a:t>
            </a:r>
          </a:p>
          <a:p>
            <a:r>
              <a:rPr lang="en-US" dirty="0"/>
              <a:t>	His mother was a widowed and her husband died leaving her a poor estate in the spring of that year</a:t>
            </a:r>
          </a:p>
          <a:p>
            <a:r>
              <a:rPr lang="en-US" dirty="0"/>
              <a:t>	Jonathan Swift father was the seventh or eighth son of Rev. Thomas Swift Vicar of Goodrich, near Ross</a:t>
            </a:r>
          </a:p>
        </p:txBody>
      </p:sp>
    </p:spTree>
    <p:extLst>
      <p:ext uri="{BB962C8B-B14F-4D97-AF65-F5344CB8AC3E}">
        <p14:creationId xmlns:p14="http://schemas.microsoft.com/office/powerpoint/2010/main" val="400711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Banishment</a:t>
            </a:r>
            <a:endParaRPr lang="en-US" dirty="0"/>
          </a:p>
        </p:txBody>
      </p:sp>
      <p:sp>
        <p:nvSpPr>
          <p:cNvPr id="3" name="Content Placeholder 2"/>
          <p:cNvSpPr>
            <a:spLocks noGrp="1"/>
          </p:cNvSpPr>
          <p:nvPr>
            <p:ph idx="1"/>
          </p:nvPr>
        </p:nvSpPr>
        <p:spPr>
          <a:xfrm>
            <a:off x="457200" y="1600200"/>
            <a:ext cx="7937326" cy="4525963"/>
          </a:xfrm>
        </p:spPr>
        <p:txBody>
          <a:bodyPr/>
          <a:lstStyle/>
          <a:p>
            <a:r>
              <a:rPr lang="en-US" dirty="0" smtClean="0"/>
              <a:t>Gulliver begins settling more comfortably, and is even made a room to live in. He begins to see people back home as yahoos, and develops an equal disgust. </a:t>
            </a:r>
            <a:r>
              <a:rPr lang="en-US" dirty="0" err="1"/>
              <a:t>H</a:t>
            </a:r>
            <a:r>
              <a:rPr lang="en-US" dirty="0" err="1" smtClean="0"/>
              <a:t>ouyhnhnm’s</a:t>
            </a:r>
            <a:r>
              <a:rPr lang="en-US" dirty="0" smtClean="0"/>
              <a:t> are unpleased that he is treated as their kind and is asked to leave the island, which he does.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833446"/>
            <a:ext cx="5041726" cy="2667000"/>
          </a:xfrm>
          <a:prstGeom prst="rect">
            <a:avLst/>
          </a:prstGeom>
        </p:spPr>
      </p:pic>
    </p:spTree>
    <p:extLst>
      <p:ext uri="{BB962C8B-B14F-4D97-AF65-F5344CB8AC3E}">
        <p14:creationId xmlns:p14="http://schemas.microsoft.com/office/powerpoint/2010/main" val="10158565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r>
              <a:rPr lang="en-US" sz="4000" b="1" dirty="0" smtClean="0"/>
              <a:t>Gulliver’s Travels Pt. 4: Ch. 11</a:t>
            </a:r>
            <a:endParaRPr lang="en-US" sz="4000" b="1" dirty="0"/>
          </a:p>
        </p:txBody>
      </p:sp>
      <p:sp>
        <p:nvSpPr>
          <p:cNvPr id="3" name="Subtitle 2"/>
          <p:cNvSpPr>
            <a:spLocks noGrp="1"/>
          </p:cNvSpPr>
          <p:nvPr>
            <p:ph type="subTitle" idx="1"/>
          </p:nvPr>
        </p:nvSpPr>
        <p:spPr>
          <a:xfrm>
            <a:off x="1371600" y="2133600"/>
            <a:ext cx="6400800" cy="4419600"/>
          </a:xfrm>
        </p:spPr>
        <p:txBody>
          <a:bodyPr/>
          <a:lstStyle/>
          <a:p>
            <a:pPr marL="457200" indent="-457200" algn="l">
              <a:buFont typeface="Wingdings" pitchFamily="2" charset="2"/>
              <a:buChar char="Ø"/>
            </a:pPr>
            <a:r>
              <a:rPr lang="en-US" dirty="0" smtClean="0">
                <a:solidFill>
                  <a:schemeClr val="tx1"/>
                </a:solidFill>
              </a:rPr>
              <a:t>Gulliver leaves </a:t>
            </a:r>
            <a:r>
              <a:rPr lang="en-US" dirty="0" err="1" smtClean="0">
                <a:solidFill>
                  <a:schemeClr val="tx1"/>
                </a:solidFill>
              </a:rPr>
              <a:t>Houyhnhnmland</a:t>
            </a:r>
            <a:endParaRPr lang="en-US" dirty="0" smtClean="0">
              <a:solidFill>
                <a:schemeClr val="tx1"/>
              </a:solidFill>
            </a:endParaRPr>
          </a:p>
          <a:p>
            <a:pPr marL="457200" indent="-457200" algn="l">
              <a:buFont typeface="Wingdings" pitchFamily="2" charset="2"/>
              <a:buChar char="Ø"/>
            </a:pPr>
            <a:r>
              <a:rPr lang="en-US" dirty="0" smtClean="0">
                <a:solidFill>
                  <a:schemeClr val="tx1"/>
                </a:solidFill>
              </a:rPr>
              <a:t>New Holland barbarians</a:t>
            </a:r>
          </a:p>
          <a:p>
            <a:pPr marL="457200" indent="-457200" algn="l">
              <a:buFont typeface="Wingdings" pitchFamily="2" charset="2"/>
              <a:buChar char="Ø"/>
            </a:pPr>
            <a:r>
              <a:rPr lang="en-US" dirty="0" smtClean="0">
                <a:solidFill>
                  <a:schemeClr val="tx1"/>
                </a:solidFill>
              </a:rPr>
              <a:t>Rescue by Pedro de Mendez</a:t>
            </a:r>
          </a:p>
          <a:p>
            <a:pPr marL="457200" indent="-457200" algn="l">
              <a:buFont typeface="Wingdings" pitchFamily="2" charset="2"/>
              <a:buChar char="Ø"/>
            </a:pPr>
            <a:r>
              <a:rPr lang="en-US" dirty="0" smtClean="0">
                <a:solidFill>
                  <a:schemeClr val="tx1"/>
                </a:solidFill>
              </a:rPr>
              <a:t>Don Pedro &amp; Gulliver at Lisbon</a:t>
            </a:r>
          </a:p>
          <a:p>
            <a:pPr marL="457200" indent="-457200" algn="l">
              <a:buFont typeface="Wingdings" pitchFamily="2" charset="2"/>
              <a:buChar char="Ø"/>
            </a:pPr>
            <a:r>
              <a:rPr lang="en-US" dirty="0" smtClean="0">
                <a:solidFill>
                  <a:schemeClr val="tx1"/>
                </a:solidFill>
              </a:rPr>
              <a:t>Home (not so) Sweet Home</a:t>
            </a:r>
          </a:p>
          <a:p>
            <a:pPr marL="457200" indent="-457200" algn="l">
              <a:buFont typeface="Wingdings" pitchFamily="2" charset="2"/>
              <a:buChar char="Ø"/>
            </a:pPr>
            <a:r>
              <a:rPr lang="en-US" dirty="0" smtClean="0">
                <a:solidFill>
                  <a:schemeClr val="tx1"/>
                </a:solidFill>
              </a:rPr>
              <a:t>A Piece of </a:t>
            </a:r>
            <a:r>
              <a:rPr lang="en-US" dirty="0" err="1" smtClean="0">
                <a:solidFill>
                  <a:schemeClr val="tx1"/>
                </a:solidFill>
              </a:rPr>
              <a:t>Houyhnhnmland</a:t>
            </a:r>
            <a:endParaRPr lang="en-US" dirty="0">
              <a:solidFill>
                <a:schemeClr val="tx1"/>
              </a:solidFill>
            </a:endParaRPr>
          </a:p>
        </p:txBody>
      </p:sp>
    </p:spTree>
    <p:extLst>
      <p:ext uri="{BB962C8B-B14F-4D97-AF65-F5344CB8AC3E}">
        <p14:creationId xmlns:p14="http://schemas.microsoft.com/office/powerpoint/2010/main" val="3078856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Gulliver’s Travels Pt. 4: Ch. 12</a:t>
            </a:r>
            <a:endParaRPr lang="en-US" b="1" dirty="0"/>
          </a:p>
        </p:txBody>
      </p:sp>
      <p:sp>
        <p:nvSpPr>
          <p:cNvPr id="3" name="Content Placeholder 2"/>
          <p:cNvSpPr>
            <a:spLocks noGrp="1"/>
          </p:cNvSpPr>
          <p:nvPr>
            <p:ph idx="1"/>
          </p:nvPr>
        </p:nvSpPr>
        <p:spPr>
          <a:xfrm>
            <a:off x="685800" y="2743200"/>
            <a:ext cx="7696200" cy="3382963"/>
          </a:xfrm>
        </p:spPr>
        <p:txBody>
          <a:bodyPr/>
          <a:lstStyle/>
          <a:p>
            <a:pPr>
              <a:buFont typeface="Wingdings" pitchFamily="2" charset="2"/>
              <a:buChar char="Ø"/>
            </a:pPr>
            <a:r>
              <a:rPr lang="en-US" dirty="0" smtClean="0"/>
              <a:t>True Story (If you are </a:t>
            </a:r>
            <a:r>
              <a:rPr lang="en-US" dirty="0" err="1" smtClean="0"/>
              <a:t>Gullibl</a:t>
            </a:r>
            <a:r>
              <a:rPr lang="en-US" dirty="0" smtClean="0"/>
              <a:t>.. err Gulliver!)</a:t>
            </a:r>
          </a:p>
          <a:p>
            <a:pPr>
              <a:buFont typeface="Wingdings" pitchFamily="2" charset="2"/>
              <a:buChar char="Ø"/>
            </a:pPr>
            <a:endParaRPr lang="en-US" dirty="0" smtClean="0"/>
          </a:p>
          <a:p>
            <a:pPr>
              <a:buFont typeface="Wingdings" pitchFamily="2" charset="2"/>
              <a:buChar char="Ø"/>
            </a:pPr>
            <a:r>
              <a:rPr lang="en-US" dirty="0" smtClean="0"/>
              <a:t>The Crown gets no piece of the pie</a:t>
            </a:r>
          </a:p>
          <a:p>
            <a:pPr>
              <a:buFont typeface="Wingdings" pitchFamily="2" charset="2"/>
              <a:buChar char="Ø"/>
            </a:pPr>
            <a:endParaRPr lang="en-US" dirty="0" smtClean="0"/>
          </a:p>
          <a:p>
            <a:pPr>
              <a:buFont typeface="Wingdings" pitchFamily="2" charset="2"/>
              <a:buChar char="Ø"/>
            </a:pPr>
            <a:r>
              <a:rPr lang="en-US" dirty="0" smtClean="0"/>
              <a:t>If Yahoos were as wise as </a:t>
            </a:r>
            <a:r>
              <a:rPr lang="en-US" dirty="0" err="1" smtClean="0"/>
              <a:t>Houyhnhnms</a:t>
            </a:r>
            <a:r>
              <a:rPr lang="en-US" dirty="0" smtClean="0"/>
              <a:t>…</a:t>
            </a:r>
            <a:endParaRPr lang="en-US" dirty="0"/>
          </a:p>
        </p:txBody>
      </p:sp>
    </p:spTree>
    <p:extLst>
      <p:ext uri="{BB962C8B-B14F-4D97-AF65-F5344CB8AC3E}">
        <p14:creationId xmlns:p14="http://schemas.microsoft.com/office/powerpoint/2010/main" val="1791574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Deep Sea Analysis</a:t>
            </a:r>
            <a:endParaRPr lang="en-US" b="1" dirty="0"/>
          </a:p>
        </p:txBody>
      </p:sp>
      <p:sp>
        <p:nvSpPr>
          <p:cNvPr id="3" name="Content Placeholder 2"/>
          <p:cNvSpPr>
            <a:spLocks noGrp="1"/>
          </p:cNvSpPr>
          <p:nvPr>
            <p:ph idx="1"/>
          </p:nvPr>
        </p:nvSpPr>
        <p:spPr>
          <a:xfrm>
            <a:off x="1219200" y="2590800"/>
            <a:ext cx="6096000" cy="3535363"/>
          </a:xfrm>
        </p:spPr>
        <p:txBody>
          <a:bodyPr/>
          <a:lstStyle/>
          <a:p>
            <a:pPr>
              <a:buFont typeface="Wingdings" pitchFamily="2" charset="2"/>
              <a:buChar char="Ø"/>
            </a:pPr>
            <a:r>
              <a:rPr lang="en-US" dirty="0" smtClean="0"/>
              <a:t>Gulliver has probably gone mental</a:t>
            </a:r>
          </a:p>
          <a:p>
            <a:pPr>
              <a:buFont typeface="Wingdings" pitchFamily="2" charset="2"/>
              <a:buChar char="Ø"/>
            </a:pPr>
            <a:endParaRPr lang="en-US" dirty="0" smtClean="0"/>
          </a:p>
          <a:p>
            <a:pPr>
              <a:buFont typeface="Wingdings" pitchFamily="2" charset="2"/>
              <a:buChar char="Ø"/>
            </a:pPr>
            <a:r>
              <a:rPr lang="en-US" dirty="0" err="1" smtClean="0"/>
              <a:t>Houyhnhnmland</a:t>
            </a:r>
            <a:r>
              <a:rPr lang="en-US" dirty="0" smtClean="0"/>
              <a:t> could be a third world country (but with people instead of horses)</a:t>
            </a:r>
          </a:p>
          <a:p>
            <a:pPr>
              <a:buFont typeface="Wingdings" pitchFamily="2" charset="2"/>
              <a:buChar char="Ø"/>
            </a:pPr>
            <a:endParaRPr lang="en-US" dirty="0" smtClean="0"/>
          </a:p>
        </p:txBody>
      </p:sp>
    </p:spTree>
    <p:extLst>
      <p:ext uri="{BB962C8B-B14F-4D97-AF65-F5344CB8AC3E}">
        <p14:creationId xmlns:p14="http://schemas.microsoft.com/office/powerpoint/2010/main" val="2924599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Bibliography</a:t>
            </a:r>
            <a:r>
              <a:rPr lang="en-US" sz="3600" b="1" dirty="0"/>
              <a:t/>
            </a:r>
            <a:br>
              <a:rPr lang="en-US" sz="3600" b="1" dirty="0"/>
            </a:br>
            <a:endParaRPr lang="en-US" sz="3600" b="1" dirty="0"/>
          </a:p>
        </p:txBody>
      </p:sp>
      <p:sp>
        <p:nvSpPr>
          <p:cNvPr id="3" name="Content Placeholder 2"/>
          <p:cNvSpPr>
            <a:spLocks noGrp="1"/>
          </p:cNvSpPr>
          <p:nvPr>
            <p:ph idx="1"/>
          </p:nvPr>
        </p:nvSpPr>
        <p:spPr>
          <a:xfrm>
            <a:off x="457200" y="1600200"/>
            <a:ext cx="8229600" cy="4800600"/>
          </a:xfrm>
        </p:spPr>
        <p:txBody>
          <a:bodyPr>
            <a:normAutofit fontScale="47500" lnSpcReduction="20000"/>
          </a:bodyPr>
          <a:lstStyle/>
          <a:p>
            <a:pPr marL="0" indent="0">
              <a:buNone/>
            </a:pPr>
            <a:endParaRPr lang="en-US" dirty="0"/>
          </a:p>
          <a:p>
            <a:pPr marL="0" indent="0">
              <a:buNone/>
            </a:pPr>
            <a:r>
              <a:rPr lang="en-US" dirty="0" err="1"/>
              <a:t>Bentman</a:t>
            </a:r>
            <a:r>
              <a:rPr lang="en-US" dirty="0"/>
              <a:t>, Raymond. “Satiric Structure and Tone in the Conclusion of Gulliver’s Travels.” Studies in 	English Literature, 1500-1900 </a:t>
            </a:r>
            <a:r>
              <a:rPr lang="en-US" dirty="0" err="1"/>
              <a:t>Vol</a:t>
            </a:r>
            <a:r>
              <a:rPr lang="en-US" dirty="0"/>
              <a:t> 11, No. 3. Restoration and Eighteenth Century(Summer, 	1971) Pg. 535-548. JSTOR. 25 Nov. 2012.</a:t>
            </a:r>
          </a:p>
          <a:p>
            <a:pPr marL="0" indent="0">
              <a:buNone/>
            </a:pPr>
            <a:endParaRPr lang="en-US" dirty="0"/>
          </a:p>
          <a:p>
            <a:pPr marL="0" indent="0">
              <a:buNone/>
            </a:pPr>
            <a:r>
              <a:rPr lang="en-US" dirty="0" err="1"/>
              <a:t>Carnochan</a:t>
            </a:r>
            <a:r>
              <a:rPr lang="en-US" dirty="0"/>
              <a:t>, W.B. “Human Behavior Mind and Body in literature” Modern Language Quarterly; Mar	</a:t>
            </a:r>
            <a:r>
              <a:rPr lang="en-US" dirty="0" smtClean="0"/>
              <a:t>64</a:t>
            </a:r>
            <a:r>
              <a:rPr lang="en-US" dirty="0"/>
              <a:t>, Vol. 25, Issue 1 p5, 17p. 25 Nov. 2012.</a:t>
            </a:r>
          </a:p>
          <a:p>
            <a:pPr marL="0" indent="0">
              <a:buNone/>
            </a:pPr>
            <a:endParaRPr lang="en-US" dirty="0"/>
          </a:p>
          <a:p>
            <a:pPr marL="0" indent="0">
              <a:buNone/>
            </a:pPr>
            <a:r>
              <a:rPr lang="en-US" dirty="0" err="1"/>
              <a:t>Cviak</a:t>
            </a:r>
            <a:r>
              <a:rPr lang="en-US" dirty="0"/>
              <a:t>, Henry. “Left of </a:t>
            </a:r>
            <a:r>
              <a:rPr lang="en-US" dirty="0" err="1"/>
              <a:t>Swift.”Swift</a:t>
            </a:r>
            <a:r>
              <a:rPr lang="en-US" dirty="0"/>
              <a:t>: Selections From His Work. Literature Sources from Gale. 	Database. 22 Nov. 2012.</a:t>
            </a:r>
          </a:p>
          <a:p>
            <a:pPr marL="0" indent="0">
              <a:buNone/>
            </a:pPr>
            <a:endParaRPr lang="en-US" dirty="0"/>
          </a:p>
          <a:p>
            <a:pPr marL="0" indent="0">
              <a:buNone/>
            </a:pPr>
            <a:r>
              <a:rPr lang="en-US" dirty="0"/>
              <a:t>Kelly, Anne Cline. “After Eden: Gulliver's (Linguistic) Travels.” ELH 45.1 (1978):33-54. JSTOR. Web.	 25 Nov. 2012.</a:t>
            </a:r>
          </a:p>
          <a:p>
            <a:pPr marL="0" indent="0">
              <a:buNone/>
            </a:pPr>
            <a:endParaRPr lang="en-US" dirty="0"/>
          </a:p>
          <a:p>
            <a:pPr marL="0" indent="0">
              <a:buNone/>
            </a:pPr>
            <a:r>
              <a:rPr lang="en-US" dirty="0" err="1"/>
              <a:t>Nuttal</a:t>
            </a:r>
            <a:r>
              <a:rPr lang="en-US" dirty="0"/>
              <a:t>, A.D. “The Yearbook of English Studies, </a:t>
            </a:r>
            <a:r>
              <a:rPr lang="en-US" dirty="0" err="1"/>
              <a:t>Vol</a:t>
            </a:r>
            <a:r>
              <a:rPr lang="en-US" dirty="0"/>
              <a:t> 18, Pope. Swift, and Their Special Number” 	(1988), </a:t>
            </a:r>
            <a:r>
              <a:rPr lang="en-US" dirty="0" smtClean="0"/>
              <a:t>	pp</a:t>
            </a:r>
            <a:r>
              <a:rPr lang="en-US" dirty="0"/>
              <a:t>. 51-67. JSTOR. Web. 25 Nov. 2012.</a:t>
            </a:r>
          </a:p>
          <a:p>
            <a:pPr marL="0" indent="0">
              <a:buNone/>
            </a:pPr>
            <a:endParaRPr lang="en-US" dirty="0"/>
          </a:p>
          <a:p>
            <a:pPr marL="0" indent="0">
              <a:buNone/>
            </a:pPr>
            <a:r>
              <a:rPr lang="en-US" dirty="0"/>
              <a:t>Washington, Gene. "Swift's 'Gulliver's Travels,' bk. 4, </a:t>
            </a:r>
            <a:r>
              <a:rPr lang="en-US" dirty="0" err="1"/>
              <a:t>ch.</a:t>
            </a:r>
            <a:r>
              <a:rPr lang="en-US" dirty="0"/>
              <a:t> 1." The Explicator 52.2 (1994):		</a:t>
            </a:r>
            <a:r>
              <a:rPr lang="en-US" dirty="0" smtClean="0"/>
              <a:t>75</a:t>
            </a:r>
            <a:r>
              <a:rPr lang="en-US" dirty="0"/>
              <a:t>. Academic OneFile. Web. 25 Nov. 2012.</a:t>
            </a:r>
          </a:p>
          <a:p>
            <a:pPr marL="0" indent="0">
              <a:buNone/>
            </a:pPr>
            <a:endParaRPr lang="en-US" dirty="0"/>
          </a:p>
        </p:txBody>
      </p:sp>
    </p:spTree>
    <p:extLst>
      <p:ext uri="{BB962C8B-B14F-4D97-AF65-F5344CB8AC3E}">
        <p14:creationId xmlns:p14="http://schemas.microsoft.com/office/powerpoint/2010/main" val="511262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50000"/>
            <a:lum/>
          </a:blip>
          <a:srcRect/>
          <a:stretch>
            <a:fillRect l="-28000" r="-28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202362"/>
          </a:xfrm>
        </p:spPr>
        <p:txBody>
          <a:bodyPr/>
          <a:lstStyle/>
          <a:p>
            <a:r>
              <a:rPr lang="en-US" b="1" dirty="0" smtClean="0">
                <a:latin typeface="Old English Text MT" pitchFamily="66" charset="0"/>
              </a:rPr>
              <a:t>FIN</a:t>
            </a:r>
            <a:endParaRPr lang="en-US" b="1" dirty="0">
              <a:latin typeface="Old English Text MT" pitchFamily="66" charset="0"/>
            </a:endParaRPr>
          </a:p>
        </p:txBody>
      </p:sp>
      <p:pic>
        <p:nvPicPr>
          <p:cNvPr id="9" name="Merrie Melodies - End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BEBA8EAE-BF5A-486C-A8C5-ECC9F3942E4B}">
                <a14:imgProps xmlns:a14="http://schemas.microsoft.com/office/drawing/2010/main">
                  <a14:imgLayer r:embed="rId7">
                    <a14:imgEffect>
                      <a14:artisticCement/>
                    </a14:imgEffect>
                  </a14:imgLayer>
                </a14:imgProps>
              </a:ext>
            </a:extLst>
          </a:blip>
          <a:stretch>
            <a:fillRect/>
          </a:stretch>
        </p:blipFill>
        <p:spPr>
          <a:xfrm>
            <a:off x="4267200" y="5791200"/>
            <a:ext cx="609600" cy="609600"/>
          </a:xfrm>
          <a:prstGeom prst="rect">
            <a:avLst/>
          </a:prstGeom>
        </p:spPr>
      </p:pic>
    </p:spTree>
    <p:extLst>
      <p:ext uri="{BB962C8B-B14F-4D97-AF65-F5344CB8AC3E}">
        <p14:creationId xmlns:p14="http://schemas.microsoft.com/office/powerpoint/2010/main" val="4058684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3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Jonathan </a:t>
            </a:r>
            <a:r>
              <a:rPr lang="en-US" dirty="0" smtClean="0"/>
              <a:t>Swift’s </a:t>
            </a:r>
            <a:r>
              <a:rPr lang="en-US" dirty="0"/>
              <a:t>Gulliver's Travels is one of the most important works of literature. It is Swift's best known full-length work, and a classic of English literature. It is not known when exactly he  wrote  it </a:t>
            </a:r>
            <a:r>
              <a:rPr lang="en-US" dirty="0" smtClean="0"/>
              <a:t>but </a:t>
            </a:r>
            <a:r>
              <a:rPr lang="en-US" dirty="0"/>
              <a:t>some sources suggest as early as 1713 when Swift, Gay, Pope, Arbuthnot and others formed the </a:t>
            </a:r>
            <a:r>
              <a:rPr lang="en-US" dirty="0" err="1"/>
              <a:t>Scriblerus</a:t>
            </a:r>
            <a:r>
              <a:rPr lang="en-US" dirty="0"/>
              <a:t> Club, with the aim of satirizing popular literary genres</a:t>
            </a:r>
          </a:p>
        </p:txBody>
      </p:sp>
    </p:spTree>
    <p:extLst>
      <p:ext uri="{BB962C8B-B14F-4D97-AF65-F5344CB8AC3E}">
        <p14:creationId xmlns:p14="http://schemas.microsoft.com/office/powerpoint/2010/main" val="367960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Jonathan Swift Gulliver's Travels is an adventure story involving several voyages of </a:t>
            </a:r>
            <a:r>
              <a:rPr lang="en-US" dirty="0" err="1"/>
              <a:t>Lemuel</a:t>
            </a:r>
            <a:r>
              <a:rPr lang="en-US" dirty="0"/>
              <a:t> Gulliver, a ship's surgeon, who, because of a series of mishaps en route to recognized ports, ends up, instead, on several unknown islands living with people and animals of unusual sizes, behaviors, and philosophies, but who, after each adventure, is somehow able to return to his home in England where he recovers from these unusual experiences and then sets out again on a new voyage.</a:t>
            </a:r>
          </a:p>
        </p:txBody>
      </p:sp>
    </p:spTree>
    <p:extLst>
      <p:ext uri="{BB962C8B-B14F-4D97-AF65-F5344CB8AC3E}">
        <p14:creationId xmlns:p14="http://schemas.microsoft.com/office/powerpoint/2010/main" val="400800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3000" t="-4000" r="-6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75000"/>
                    <a:lumOff val="25000"/>
                  </a:schemeClr>
                </a:solidFill>
              </a:rPr>
              <a:t>Chapter 1</a:t>
            </a:r>
            <a:endParaRPr lang="en-US" b="1" dirty="0">
              <a:solidFill>
                <a:schemeClr val="tx1">
                  <a:lumMod val="75000"/>
                  <a:lumOff val="25000"/>
                </a:schemeClr>
              </a:solidFill>
            </a:endParaRPr>
          </a:p>
        </p:txBody>
      </p:sp>
      <p:sp>
        <p:nvSpPr>
          <p:cNvPr id="3" name="Content Placeholder 2"/>
          <p:cNvSpPr>
            <a:spLocks noGrp="1"/>
          </p:cNvSpPr>
          <p:nvPr>
            <p:ph idx="1"/>
          </p:nvPr>
        </p:nvSpPr>
        <p:spPr/>
        <p:txBody>
          <a:bodyPr/>
          <a:lstStyle/>
          <a:p>
            <a:r>
              <a:rPr lang="en-US" dirty="0" smtClean="0">
                <a:solidFill>
                  <a:schemeClr val="tx1">
                    <a:lumMod val="75000"/>
                    <a:lumOff val="25000"/>
                  </a:schemeClr>
                </a:solidFill>
              </a:rPr>
              <a:t>Gulliver leaves his pregnant wife </a:t>
            </a:r>
          </a:p>
          <a:p>
            <a:r>
              <a:rPr lang="en-US" dirty="0" smtClean="0">
                <a:solidFill>
                  <a:schemeClr val="tx1">
                    <a:lumMod val="75000"/>
                    <a:lumOff val="25000"/>
                  </a:schemeClr>
                </a:solidFill>
              </a:rPr>
              <a:t>Captain of </a:t>
            </a:r>
            <a:r>
              <a:rPr lang="en-US" i="1" dirty="0" smtClean="0">
                <a:solidFill>
                  <a:schemeClr val="tx1">
                    <a:lumMod val="75000"/>
                    <a:lumOff val="25000"/>
                  </a:schemeClr>
                </a:solidFill>
              </a:rPr>
              <a:t>Adventure</a:t>
            </a:r>
          </a:p>
          <a:p>
            <a:r>
              <a:rPr lang="en-US" dirty="0" smtClean="0">
                <a:solidFill>
                  <a:schemeClr val="tx1">
                    <a:lumMod val="75000"/>
                    <a:lumOff val="25000"/>
                  </a:schemeClr>
                </a:solidFill>
              </a:rPr>
              <a:t>Death</a:t>
            </a:r>
          </a:p>
          <a:p>
            <a:r>
              <a:rPr lang="en-US" dirty="0" smtClean="0">
                <a:solidFill>
                  <a:schemeClr val="tx1">
                    <a:lumMod val="75000"/>
                    <a:lumOff val="25000"/>
                  </a:schemeClr>
                </a:solidFill>
              </a:rPr>
              <a:t>Recruiters </a:t>
            </a:r>
          </a:p>
          <a:p>
            <a:r>
              <a:rPr lang="en-US" dirty="0" smtClean="0">
                <a:solidFill>
                  <a:schemeClr val="tx1">
                    <a:lumMod val="75000"/>
                    <a:lumOff val="25000"/>
                  </a:schemeClr>
                </a:solidFill>
              </a:rPr>
              <a:t>Betrayal</a:t>
            </a:r>
          </a:p>
          <a:p>
            <a:r>
              <a:rPr lang="en-US" dirty="0" smtClean="0">
                <a:solidFill>
                  <a:schemeClr val="tx1">
                    <a:lumMod val="75000"/>
                    <a:lumOff val="25000"/>
                  </a:schemeClr>
                </a:solidFill>
              </a:rPr>
              <a:t>Land</a:t>
            </a:r>
            <a:endParaRPr lang="en-US" dirty="0">
              <a:solidFill>
                <a:schemeClr val="tx1">
                  <a:lumMod val="75000"/>
                  <a:lumOff val="25000"/>
                </a:schemeClr>
              </a:solidFill>
            </a:endParaRPr>
          </a:p>
        </p:txBody>
      </p:sp>
    </p:spTree>
    <p:extLst>
      <p:ext uri="{BB962C8B-B14F-4D97-AF65-F5344CB8AC3E}">
        <p14:creationId xmlns:p14="http://schemas.microsoft.com/office/powerpoint/2010/main" val="25521132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3000" t="-4000" r="-6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Yahoo and </a:t>
            </a:r>
            <a:r>
              <a:rPr lang="en-US" b="1" dirty="0" err="1" smtClean="0"/>
              <a:t>Houyhnhnm</a:t>
            </a:r>
            <a:endParaRPr lang="en-US" b="1" dirty="0"/>
          </a:p>
        </p:txBody>
      </p:sp>
      <p:sp>
        <p:nvSpPr>
          <p:cNvPr id="3" name="Content Placeholder 2"/>
          <p:cNvSpPr>
            <a:spLocks noGrp="1"/>
          </p:cNvSpPr>
          <p:nvPr>
            <p:ph idx="1"/>
          </p:nvPr>
        </p:nvSpPr>
        <p:spPr>
          <a:xfrm>
            <a:off x="457200" y="1295400"/>
            <a:ext cx="8305800" cy="5029200"/>
          </a:xfrm>
        </p:spPr>
        <p:txBody>
          <a:bodyPr>
            <a:normAutofit/>
          </a:bodyPr>
          <a:lstStyle/>
          <a:p>
            <a:r>
              <a:rPr lang="en-US" dirty="0" smtClean="0"/>
              <a:t>Yahoo- Hairy, eats meat, </a:t>
            </a:r>
          </a:p>
          <a:p>
            <a:r>
              <a:rPr lang="en-US" dirty="0" err="1" smtClean="0"/>
              <a:t>Houyhnhnm</a:t>
            </a:r>
            <a:r>
              <a:rPr lang="en-US" dirty="0" smtClean="0"/>
              <a:t>- horse, eats hay,</a:t>
            </a:r>
          </a:p>
        </p:txBody>
      </p:sp>
      <p:pic>
        <p:nvPicPr>
          <p:cNvPr id="4" name="Picture 2" descr="http://literature11.pbworks.com/f/1264441046/gulliver-winter-houyhnhnm-yahoos.jpg"/>
          <p:cNvPicPr>
            <a:picLocks noChangeAspect="1" noChangeArrowheads="1"/>
          </p:cNvPicPr>
          <p:nvPr/>
        </p:nvPicPr>
        <p:blipFill>
          <a:blip r:embed="rId4"/>
          <a:srcRect/>
          <a:stretch>
            <a:fillRect/>
          </a:stretch>
        </p:blipFill>
        <p:spPr bwMode="auto">
          <a:xfrm>
            <a:off x="0" y="2438401"/>
            <a:ext cx="3181350" cy="4419600"/>
          </a:xfrm>
          <a:prstGeom prst="rect">
            <a:avLst/>
          </a:prstGeom>
          <a:noFill/>
        </p:spPr>
      </p:pic>
      <p:pic>
        <p:nvPicPr>
          <p:cNvPr id="5" name="Picture 4" descr="http://2.bp.blogspot.com/-IddoNWQzZOw/TWgtHYACftI/AAAAAAAAAPY/nO-Ixfr-Ah0/s1600/gulliver.jpeg"/>
          <p:cNvPicPr>
            <a:picLocks noChangeAspect="1" noChangeArrowheads="1"/>
          </p:cNvPicPr>
          <p:nvPr/>
        </p:nvPicPr>
        <p:blipFill>
          <a:blip r:embed="rId5"/>
          <a:srcRect/>
          <a:stretch>
            <a:fillRect/>
          </a:stretch>
        </p:blipFill>
        <p:spPr bwMode="auto">
          <a:xfrm>
            <a:off x="3581400" y="3276600"/>
            <a:ext cx="5133975" cy="3114675"/>
          </a:xfrm>
          <a:prstGeom prst="rect">
            <a:avLst/>
          </a:prstGeom>
          <a:noFill/>
        </p:spPr>
      </p:pic>
    </p:spTree>
    <p:extLst>
      <p:ext uri="{BB962C8B-B14F-4D97-AF65-F5344CB8AC3E}">
        <p14:creationId xmlns:p14="http://schemas.microsoft.com/office/powerpoint/2010/main" val="28325709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3000" t="-4000" r="-6000" b="-25000"/>
          </a:stretch>
        </a:blipFill>
        <a:effectLst/>
      </p:bgPr>
    </p:bg>
    <p:spTree>
      <p:nvGrpSpPr>
        <p:cNvPr id="1" name=""/>
        <p:cNvGrpSpPr/>
        <p:nvPr/>
      </p:nvGrpSpPr>
      <p:grpSpPr>
        <a:xfrm>
          <a:off x="0" y="0"/>
          <a:ext cx="0" cy="0"/>
          <a:chOff x="0" y="0"/>
          <a:chExt cx="0" cy="0"/>
        </a:xfrm>
      </p:grpSpPr>
      <p:pic>
        <p:nvPicPr>
          <p:cNvPr id="1028" name="Picture 4" descr="http://4.bp.blogspot.com/_dSZQ_FbAxSA/SmEysmuuTVI/AAAAAAAAB3o/Gu5yVe94Sk0/s400/gulliver.jpg"/>
          <p:cNvPicPr>
            <a:picLocks noChangeAspect="1" noChangeArrowheads="1"/>
          </p:cNvPicPr>
          <p:nvPr/>
        </p:nvPicPr>
        <p:blipFill>
          <a:blip r:embed="rId4"/>
          <a:srcRect/>
          <a:stretch>
            <a:fillRect/>
          </a:stretch>
        </p:blipFill>
        <p:spPr bwMode="auto">
          <a:xfrm>
            <a:off x="2148840" y="3256788"/>
            <a:ext cx="3810000" cy="361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http://media-3.web.britannica.com/eb-media/00/126000-004-3410AF64.jpg"/>
          <p:cNvPicPr>
            <a:picLocks noChangeAspect="1" noChangeArrowheads="1"/>
          </p:cNvPicPr>
          <p:nvPr/>
        </p:nvPicPr>
        <p:blipFill>
          <a:blip r:embed="rId5"/>
          <a:srcRect/>
          <a:stretch>
            <a:fillRect/>
          </a:stretch>
        </p:blipFill>
        <p:spPr bwMode="auto">
          <a:xfrm>
            <a:off x="6334125" y="2571750"/>
            <a:ext cx="2809875" cy="4286250"/>
          </a:xfrm>
          <a:prstGeom prst="rect">
            <a:avLst/>
          </a:prstGeom>
          <a:noFill/>
        </p:spPr>
      </p:pic>
      <p:sp>
        <p:nvSpPr>
          <p:cNvPr id="2" name="Title 1"/>
          <p:cNvSpPr>
            <a:spLocks noGrp="1"/>
          </p:cNvSpPr>
          <p:nvPr>
            <p:ph type="title"/>
          </p:nvPr>
        </p:nvSpPr>
        <p:spPr/>
        <p:txBody>
          <a:bodyPr/>
          <a:lstStyle/>
          <a:p>
            <a:r>
              <a:rPr lang="en-US" b="1" dirty="0" smtClean="0"/>
              <a:t>Chapter 2</a:t>
            </a:r>
            <a:endParaRPr lang="en-US" b="1" dirty="0"/>
          </a:p>
        </p:txBody>
      </p:sp>
      <p:sp>
        <p:nvSpPr>
          <p:cNvPr id="3" name="Content Placeholder 2"/>
          <p:cNvSpPr>
            <a:spLocks noGrp="1"/>
          </p:cNvSpPr>
          <p:nvPr>
            <p:ph idx="1"/>
          </p:nvPr>
        </p:nvSpPr>
        <p:spPr/>
        <p:txBody>
          <a:bodyPr/>
          <a:lstStyle/>
          <a:p>
            <a:r>
              <a:rPr lang="en-US" smtClean="0"/>
              <a:t>Building</a:t>
            </a:r>
            <a:endParaRPr lang="en-US" dirty="0"/>
          </a:p>
          <a:p>
            <a:r>
              <a:rPr lang="en-US" dirty="0" smtClean="0"/>
              <a:t>Wounded horse</a:t>
            </a:r>
          </a:p>
          <a:p>
            <a:r>
              <a:rPr lang="en-US" dirty="0" smtClean="0"/>
              <a:t>Food</a:t>
            </a:r>
          </a:p>
          <a:p>
            <a:r>
              <a:rPr lang="en-US" dirty="0" smtClean="0"/>
              <a:t>Sleep</a:t>
            </a:r>
          </a:p>
        </p:txBody>
      </p:sp>
    </p:spTree>
    <p:extLst>
      <p:ext uri="{BB962C8B-B14F-4D97-AF65-F5344CB8AC3E}">
        <p14:creationId xmlns:p14="http://schemas.microsoft.com/office/powerpoint/2010/main" val="31583107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Chapter 3</a:t>
            </a:r>
            <a:endParaRPr lang="en-US" b="1" dirty="0"/>
          </a:p>
        </p:txBody>
      </p:sp>
      <p:sp>
        <p:nvSpPr>
          <p:cNvPr id="3" name="Content Placeholder 2"/>
          <p:cNvSpPr>
            <a:spLocks noGrp="1"/>
          </p:cNvSpPr>
          <p:nvPr>
            <p:ph idx="1"/>
          </p:nvPr>
        </p:nvSpPr>
        <p:spPr/>
        <p:txBody>
          <a:bodyPr/>
          <a:lstStyle/>
          <a:p>
            <a:r>
              <a:rPr lang="en-US" dirty="0" smtClean="0"/>
              <a:t>Language</a:t>
            </a:r>
          </a:p>
          <a:p>
            <a:r>
              <a:rPr lang="en-US" dirty="0" smtClean="0"/>
              <a:t>Learning and </a:t>
            </a:r>
            <a:r>
              <a:rPr lang="en-US" i="1" dirty="0" smtClean="0"/>
              <a:t>comprehension</a:t>
            </a:r>
          </a:p>
          <a:p>
            <a:r>
              <a:rPr lang="en-US" dirty="0" err="1" smtClean="0"/>
              <a:t>Houyhnhm’s</a:t>
            </a:r>
            <a:r>
              <a:rPr lang="en-US" dirty="0" smtClean="0"/>
              <a:t> willingness to teach</a:t>
            </a:r>
          </a:p>
          <a:p>
            <a:r>
              <a:rPr lang="en-US" dirty="0" smtClean="0"/>
              <a:t>Author’s willingness to learn</a:t>
            </a:r>
            <a:endParaRPr lang="en-US" dirty="0"/>
          </a:p>
        </p:txBody>
      </p:sp>
    </p:spTree>
    <p:extLst>
      <p:ext uri="{BB962C8B-B14F-4D97-AF65-F5344CB8AC3E}">
        <p14:creationId xmlns:p14="http://schemas.microsoft.com/office/powerpoint/2010/main" val="33711102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Chapter 4</a:t>
            </a:r>
            <a:endParaRPr lang="en-US" b="1" dirty="0"/>
          </a:p>
        </p:txBody>
      </p:sp>
      <p:sp>
        <p:nvSpPr>
          <p:cNvPr id="3" name="Content Placeholder 2"/>
          <p:cNvSpPr>
            <a:spLocks noGrp="1"/>
          </p:cNvSpPr>
          <p:nvPr>
            <p:ph idx="1"/>
          </p:nvPr>
        </p:nvSpPr>
        <p:spPr/>
        <p:txBody>
          <a:bodyPr/>
          <a:lstStyle/>
          <a:p>
            <a:r>
              <a:rPr lang="en-US" dirty="0" err="1" smtClean="0"/>
              <a:t>Houyhnhnm’s</a:t>
            </a:r>
            <a:r>
              <a:rPr lang="en-US" dirty="0" smtClean="0"/>
              <a:t> desire and inability to understand the Author’s: </a:t>
            </a:r>
          </a:p>
          <a:p>
            <a:pPr lvl="1"/>
            <a:r>
              <a:rPr lang="en-US" dirty="0" smtClean="0"/>
              <a:t>Clothing</a:t>
            </a:r>
          </a:p>
          <a:p>
            <a:pPr lvl="1"/>
            <a:r>
              <a:rPr lang="en-US" dirty="0" smtClean="0"/>
              <a:t>Language</a:t>
            </a:r>
          </a:p>
          <a:p>
            <a:pPr lvl="1"/>
            <a:r>
              <a:rPr lang="en-US" dirty="0" smtClean="0"/>
              <a:t>Customs</a:t>
            </a:r>
          </a:p>
          <a:p>
            <a:pPr lvl="1"/>
            <a:r>
              <a:rPr lang="en-US" dirty="0" smtClean="0"/>
              <a:t>Use of Horses</a:t>
            </a:r>
          </a:p>
          <a:p>
            <a:pPr lvl="1"/>
            <a:r>
              <a:rPr lang="en-US" dirty="0" smtClean="0"/>
              <a:t>Methods of Travel</a:t>
            </a:r>
          </a:p>
        </p:txBody>
      </p:sp>
    </p:spTree>
    <p:extLst>
      <p:ext uri="{BB962C8B-B14F-4D97-AF65-F5344CB8AC3E}">
        <p14:creationId xmlns:p14="http://schemas.microsoft.com/office/powerpoint/2010/main" val="3516025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Executiv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863</Words>
  <Application>Microsoft Office PowerPoint</Application>
  <PresentationFormat>On-screen Show (4:3)</PresentationFormat>
  <Paragraphs>154</Paragraphs>
  <Slides>25</Slides>
  <Notes>24</Notes>
  <HiddenSlides>0</HiddenSlides>
  <MMClips>1</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Office Theme</vt:lpstr>
      <vt:lpstr>1_Office Theme</vt:lpstr>
      <vt:lpstr>Apex</vt:lpstr>
      <vt:lpstr>Executive</vt:lpstr>
      <vt:lpstr>Gulliver’s Travels Part 4</vt:lpstr>
      <vt:lpstr>Biography</vt:lpstr>
      <vt:lpstr>PowerPoint Presentation</vt:lpstr>
      <vt:lpstr>PowerPoint Presentation</vt:lpstr>
      <vt:lpstr>Chapter 1</vt:lpstr>
      <vt:lpstr>Yahoo and Houyhnhnm</vt:lpstr>
      <vt:lpstr>Chapter 2</vt:lpstr>
      <vt:lpstr>Chapter 3</vt:lpstr>
      <vt:lpstr>Chapter 4</vt:lpstr>
      <vt:lpstr>Theme</vt:lpstr>
      <vt:lpstr>Why Go To War?</vt:lpstr>
      <vt:lpstr>Europe’s Broken Judicial System</vt:lpstr>
      <vt:lpstr>Separation Of Wealth</vt:lpstr>
      <vt:lpstr>Methods To Becoming Chief Minister</vt:lpstr>
      <vt:lpstr>Chapter 7 and 8</vt:lpstr>
      <vt:lpstr>Racism and Classic Literature</vt:lpstr>
      <vt:lpstr>Yahoos vs. The Houyhnhmns</vt:lpstr>
      <vt:lpstr>Fate of The Yahoos</vt:lpstr>
      <vt:lpstr>A Simpler Living</vt:lpstr>
      <vt:lpstr>Banishment</vt:lpstr>
      <vt:lpstr>Gulliver’s Travels Pt. 4: Ch. 11</vt:lpstr>
      <vt:lpstr>Gulliver’s Travels Pt. 4: Ch. 12</vt:lpstr>
      <vt:lpstr>Deep Sea Analysis</vt:lpstr>
      <vt:lpstr>Bibliography </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xurfer128@gmail.com</dc:creator>
  <cp:lastModifiedBy>Windows User</cp:lastModifiedBy>
  <cp:revision>36</cp:revision>
  <dcterms:created xsi:type="dcterms:W3CDTF">2012-11-27T16:10:59Z</dcterms:created>
  <dcterms:modified xsi:type="dcterms:W3CDTF">2012-12-03T17:26:47Z</dcterms:modified>
</cp:coreProperties>
</file>